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notesMasterIdLst>
    <p:notesMasterId r:id="rId37"/>
  </p:notesMasterIdLst>
  <p:handoutMasterIdLst>
    <p:handoutMasterId r:id="rId38"/>
  </p:handoutMasterIdLst>
  <p:sldIdLst>
    <p:sldId id="275" r:id="rId2"/>
    <p:sldId id="256" r:id="rId3"/>
    <p:sldId id="257" r:id="rId4"/>
    <p:sldId id="258" r:id="rId5"/>
    <p:sldId id="260" r:id="rId6"/>
    <p:sldId id="283" r:id="rId7"/>
    <p:sldId id="288" r:id="rId8"/>
    <p:sldId id="296" r:id="rId9"/>
    <p:sldId id="284" r:id="rId10"/>
    <p:sldId id="286" r:id="rId11"/>
    <p:sldId id="285" r:id="rId12"/>
    <p:sldId id="304" r:id="rId13"/>
    <p:sldId id="305" r:id="rId14"/>
    <p:sldId id="279" r:id="rId15"/>
    <p:sldId id="281" r:id="rId16"/>
    <p:sldId id="298" r:id="rId17"/>
    <p:sldId id="293" r:id="rId18"/>
    <p:sldId id="294" r:id="rId19"/>
    <p:sldId id="306" r:id="rId20"/>
    <p:sldId id="307" r:id="rId21"/>
    <p:sldId id="308" r:id="rId22"/>
    <p:sldId id="310" r:id="rId23"/>
    <p:sldId id="311" r:id="rId24"/>
    <p:sldId id="303" r:id="rId25"/>
    <p:sldId id="312" r:id="rId26"/>
    <p:sldId id="313" r:id="rId27"/>
    <p:sldId id="315" r:id="rId28"/>
    <p:sldId id="314" r:id="rId29"/>
    <p:sldId id="316" r:id="rId30"/>
    <p:sldId id="317" r:id="rId31"/>
    <p:sldId id="318" r:id="rId32"/>
    <p:sldId id="261" r:id="rId33"/>
    <p:sldId id="268" r:id="rId34"/>
    <p:sldId id="297" r:id="rId35"/>
    <p:sldId id="271" r:id="rId36"/>
  </p:sldIdLst>
  <p:sldSz cx="18288000" cy="10287000"/>
  <p:notesSz cx="6858000" cy="9144000"/>
  <p:embeddedFontLst>
    <p:embeddedFont>
      <p:font typeface="Cambria Math" panose="02040503050406030204" pitchFamily="18" charset="0"/>
      <p:regular r:id="rId39"/>
    </p:embeddedFont>
    <p:embeddedFont>
      <p:font typeface="Tw Cen MT" panose="020B0602020104020603" pitchFamily="34" charset="0"/>
      <p:regular r:id="rId40"/>
      <p:bold r:id="rId41"/>
      <p:italic r:id="rId42"/>
      <p:boldItalic r:id="rId43"/>
    </p:embeddedFont>
    <p:embeddedFont>
      <p:font typeface="DM Sans Bold" panose="020B0604020202020204" charset="0"/>
      <p:regular r:id="rId44"/>
    </p:embeddedFont>
    <p:embeddedFont>
      <p:font typeface="DM Sans" panose="020B0604020202020204" charset="0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9" autoAdjust="0"/>
    <p:restoredTop sz="94622" autoAdjust="0"/>
  </p:normalViewPr>
  <p:slideViewPr>
    <p:cSldViewPr>
      <p:cViewPr varScale="1">
        <p:scale>
          <a:sx n="44" d="100"/>
          <a:sy n="44" d="100"/>
        </p:scale>
        <p:origin x="954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C689D-B5E4-4ACD-AD97-22E70B3C1A0C}" type="datetimeFigureOut">
              <a:rPr lang="en-US" smtClean="0"/>
              <a:t>18/02/2024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6A1D7-F0B9-4E78-B0E0-8D1146402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381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341F5-B005-410C-84FF-20AE177CD078}" type="datetimeFigureOut">
              <a:rPr lang="en-US" smtClean="0"/>
              <a:t>18/02/2024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58DA7-F7B1-4ACD-9059-1C599A502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527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6518" y="1951178"/>
            <a:ext cx="13034964" cy="3763820"/>
          </a:xfrm>
        </p:spPr>
        <p:txBody>
          <a:bodyPr anchor="b"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26518" y="5829301"/>
            <a:ext cx="13034964" cy="2057399"/>
          </a:xfrm>
        </p:spPr>
        <p:txBody>
          <a:bodyPr>
            <a:normAutofit/>
          </a:bodyPr>
          <a:lstStyle>
            <a:lvl1pPr marL="0" indent="0" algn="ctr">
              <a:buNone/>
              <a:defRPr sz="33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6CD98-ACCA-40D7-A984-E181E8D5306F}" type="datetime1">
              <a:rPr lang="en-US" smtClean="0"/>
              <a:t>18/02/2024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82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91" y="6434061"/>
            <a:ext cx="15546648" cy="1217415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77116" y="1047392"/>
            <a:ext cx="14733798" cy="4821204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7663092"/>
            <a:ext cx="15546678" cy="1023708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ECE6-B0EE-4A7F-A903-1A48402107E1}" type="datetime1">
              <a:rPr lang="en-US" smtClean="0"/>
              <a:t>18/02/2024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35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914399"/>
            <a:ext cx="15546678" cy="5140868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307232"/>
            <a:ext cx="15546678" cy="237957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78FE1-BB19-4380-81DE-835B89205AFE}" type="datetime1">
              <a:rPr lang="en-US" smtClean="0"/>
              <a:t>18/02/2024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42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9318" y="914400"/>
            <a:ext cx="13954128" cy="4489356"/>
          </a:xfrm>
        </p:spPr>
        <p:txBody>
          <a:bodyPr anchor="ctr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580967" y="5415048"/>
            <a:ext cx="13128449" cy="892182"/>
          </a:xfrm>
        </p:spPr>
        <p:txBody>
          <a:bodyPr anchor="t">
            <a:normAutofit/>
          </a:bodyPr>
          <a:lstStyle>
            <a:lvl1pPr marL="0" indent="0">
              <a:buNone/>
              <a:defRPr sz="21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1" y="6559195"/>
            <a:ext cx="15546678" cy="21315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CEF88-D234-45ED-B122-0065F8E44BE8}" type="datetime1">
              <a:rPr lang="en-US" smtClean="0"/>
              <a:t>18/02/2024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02232" y="1131249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2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836337" y="4490367"/>
            <a:ext cx="914400" cy="877164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2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7003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3208082"/>
            <a:ext cx="15546678" cy="376775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3" y="6993503"/>
            <a:ext cx="15546678" cy="1710966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0F318-7279-471D-BACA-13ACF57D2E97}" type="datetime1">
              <a:rPr lang="en-US" smtClean="0"/>
              <a:t>18/02/2024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88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70661" y="914400"/>
            <a:ext cx="15546678" cy="24076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70661" y="3550640"/>
            <a:ext cx="494846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70661" y="4415033"/>
            <a:ext cx="4948464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8584" y="3550640"/>
            <a:ext cx="493728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6662023" y="4415033"/>
            <a:ext cx="4955027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7" y="3550640"/>
            <a:ext cx="495739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6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11959947" y="4415033"/>
            <a:ext cx="4957392" cy="4271768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2AACF-C91D-4A5B-AAFB-C6D4F15CD9EC}" type="datetime1">
              <a:rPr lang="en-US" smtClean="0"/>
              <a:t>18/02/2024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63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70661" y="916158"/>
            <a:ext cx="15546678" cy="240588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70662" y="6307230"/>
            <a:ext cx="4944614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70662" y="3550640"/>
            <a:ext cx="4944614" cy="2286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70662" y="7171623"/>
            <a:ext cx="4944614" cy="1515177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139" y="6307230"/>
            <a:ext cx="495274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6662022" y="3550640"/>
            <a:ext cx="4955028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6662022" y="7171621"/>
            <a:ext cx="4955028" cy="1515179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1959948" y="6307230"/>
            <a:ext cx="4951022" cy="864393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33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11959947" y="3550640"/>
            <a:ext cx="4957392" cy="2286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685800" indent="0">
              <a:buNone/>
              <a:defRPr sz="2400"/>
            </a:lvl2pPr>
            <a:lvl3pPr marL="1371600" indent="0">
              <a:buNone/>
              <a:defRPr sz="24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11959760" y="7171618"/>
            <a:ext cx="4957580" cy="151518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334DC-A13E-4B43-AB0B-0F531C16408E}" type="datetime1">
              <a:rPr lang="en-US" smtClean="0"/>
              <a:t>18/02/2024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42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3550640"/>
            <a:ext cx="15546678" cy="513616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E9988-3159-4DCC-85A6-BFD9F8C47B69}" type="datetime1">
              <a:rPr lang="en-US" smtClean="0"/>
              <a:t>18/02/2024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06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914402"/>
            <a:ext cx="3829989" cy="77723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370663" y="914402"/>
            <a:ext cx="11488086" cy="77723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38FF7-E72F-4F19-9276-0C639CFD70A7}" type="datetime1">
              <a:rPr lang="en-US" smtClean="0"/>
              <a:t>18/02/2024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61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036C1-8406-4718-86BE-B03CFA019C7D}" type="datetime1">
              <a:rPr lang="en-US" smtClean="0"/>
              <a:t>18/02/2024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15545739" cy="5136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BD79F-A746-465F-A3CC-C47679EDEB11}" type="datetime1">
              <a:rPr lang="en-US" smtClean="0"/>
              <a:t>18/02/2024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 b="1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542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1" y="1242845"/>
            <a:ext cx="15527628" cy="4105229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1" y="5486186"/>
            <a:ext cx="15527628" cy="2052275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999D4-0181-4441-B1FA-B7EACE575EC2}" type="datetime1">
              <a:rPr lang="en-US" smtClean="0"/>
              <a:t>18/02/2024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370661" y="3550639"/>
            <a:ext cx="7659039" cy="5136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9258300" y="3550639"/>
            <a:ext cx="7658100" cy="5136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61329-454C-472A-AB3B-110265C2FE19}" type="datetime1">
              <a:rPr lang="en-US" smtClean="0"/>
              <a:t>18/02/2024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3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492" y="3556527"/>
            <a:ext cx="7310211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370662" y="4576519"/>
            <a:ext cx="7659041" cy="411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94635" y="3556527"/>
            <a:ext cx="7322706" cy="1019991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900" b="0">
                <a:solidFill>
                  <a:schemeClr val="tx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9258301" y="4576519"/>
            <a:ext cx="7658102" cy="411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F6449-86F8-4F6D-98D9-751B809BCC0E}" type="datetime1">
              <a:rPr lang="en-US" smtClean="0"/>
              <a:t>18/02/2024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36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3366E-090F-45C4-A486-D04E6DF3F6A4}" type="datetime1">
              <a:rPr lang="en-US" smtClean="0"/>
              <a:t>18/02/2024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53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8288000" cy="10287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533345" y="9372601"/>
            <a:ext cx="4114800" cy="547688"/>
          </a:xfrm>
        </p:spPr>
        <p:txBody>
          <a:bodyPr/>
          <a:lstStyle/>
          <a:p>
            <a:fld id="{1F85BB50-6E13-4034-ABEF-23F950E7280F}" type="datetime1">
              <a:rPr lang="en-US" smtClean="0"/>
              <a:t>18/02/2024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66800" y="9372601"/>
            <a:ext cx="10009331" cy="5476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577791" y="9372601"/>
            <a:ext cx="1146323" cy="547688"/>
          </a:xfrm>
        </p:spPr>
        <p:txBody>
          <a:bodyPr/>
          <a:lstStyle>
            <a:lvl1pPr>
              <a:defRPr sz="2800" b="1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73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3" y="914400"/>
            <a:ext cx="5903532" cy="3034878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7617094" y="914401"/>
            <a:ext cx="9300245" cy="7772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62" y="3949278"/>
            <a:ext cx="5903534" cy="4737522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1F0F5-BABE-4698-9E10-D668B34C3BD2}" type="datetime1">
              <a:rPr lang="en-US" smtClean="0"/>
              <a:t>18/02/2024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66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662" y="914400"/>
            <a:ext cx="8902454" cy="3034881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37205" y="914402"/>
            <a:ext cx="4883037" cy="77724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0692" y="3949278"/>
            <a:ext cx="8902424" cy="4737521"/>
          </a:xfrm>
        </p:spPr>
        <p:txBody>
          <a:bodyPr/>
          <a:lstStyle>
            <a:lvl1pPr marL="0" indent="0" algn="ctr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1E4D7-DD2D-45C6-9825-47B11A0727E6}" type="datetime1">
              <a:rPr lang="en-US" smtClean="0"/>
              <a:t>18/02/2024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2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95298"/>
            <a:ext cx="17907000" cy="1028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394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663" y="3550640"/>
            <a:ext cx="15546678" cy="5136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518106" y="8824913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/>
                </a:solidFill>
              </a:defRPr>
            </a:lvl1pPr>
          </a:lstStyle>
          <a:p>
            <a:fld id="{6F1F6BFE-841B-4B4A-BBDE-15C246BECD07}" type="datetime1">
              <a:rPr lang="en-US" smtClean="0"/>
              <a:t>18/02/2024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0662" y="8824913"/>
            <a:ext cx="10009331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615891" y="9214327"/>
            <a:ext cx="114632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b="1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72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</p:sldLayoutIdLst>
  <p:hf hdr="0" ftr="0" dt="0"/>
  <p:txStyles>
    <p:titleStyle>
      <a:lvl1pPr algn="ctr" defTabSz="13716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tx1"/>
        </a:buClr>
        <a:buFont typeface="Arial" panose="020B0604020202020204" pitchFamily="34" charset="0"/>
        <a:buChar char="•"/>
        <a:defRPr sz="3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7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21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978-3-031-33743-7_48/COVER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39" flipH="1">
            <a:off x="3512190" y="7104357"/>
            <a:ext cx="19188569" cy="6565707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5" y="0"/>
                </a:moveTo>
                <a:lnTo>
                  <a:pt x="0" y="0"/>
                </a:lnTo>
                <a:lnTo>
                  <a:pt x="0" y="15352327"/>
                </a:lnTo>
                <a:lnTo>
                  <a:pt x="14853375" y="15352327"/>
                </a:lnTo>
                <a:lnTo>
                  <a:pt x="14853375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76640" y="1665821"/>
            <a:ext cx="7949495" cy="462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03"/>
              </a:lnSpc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DM Sans Bold"/>
              </a:rPr>
              <a:t>A comprehensive Study on Credit Card Fraud detection using Feature Selection Methods and Machine Learning</a:t>
            </a:r>
            <a:endParaRPr lang="en-US" sz="4800" dirty="0">
              <a:solidFill>
                <a:schemeClr val="accent1">
                  <a:lumMod val="75000"/>
                </a:schemeClr>
              </a:solidFill>
              <a:latin typeface="DM Sans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758617" y="7828665"/>
            <a:ext cx="6068212" cy="1201739"/>
            <a:chOff x="-849851" y="3212059"/>
            <a:chExt cx="8090949" cy="1602318"/>
          </a:xfrm>
        </p:grpSpPr>
        <p:sp>
          <p:nvSpPr>
            <p:cNvPr id="6" name="TextBox 6"/>
            <p:cNvSpPr txBox="1"/>
            <p:nvPr/>
          </p:nvSpPr>
          <p:spPr>
            <a:xfrm>
              <a:off x="-849851" y="3993640"/>
              <a:ext cx="7074949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dirty="0">
                  <a:solidFill>
                    <a:srgbClr val="000000"/>
                  </a:solidFill>
                  <a:latin typeface="DM Sans"/>
                </a:rPr>
                <a:t>SID: 1902073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849851" y="3212059"/>
              <a:ext cx="8090949" cy="7815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dirty="0">
                  <a:solidFill>
                    <a:srgbClr val="000000"/>
                  </a:solidFill>
                  <a:latin typeface="DM Sans Bold"/>
                </a:rPr>
                <a:t>Md. </a:t>
              </a:r>
              <a:r>
                <a:rPr lang="en-US" sz="3399" dirty="0" err="1">
                  <a:solidFill>
                    <a:srgbClr val="000000"/>
                  </a:solidFill>
                  <a:latin typeface="DM Sans Bold"/>
                </a:rPr>
                <a:t>Mostafijur</a:t>
              </a:r>
              <a:r>
                <a:rPr lang="en-US" sz="3399" dirty="0">
                  <a:solidFill>
                    <a:srgbClr val="000000"/>
                  </a:solidFill>
                  <a:latin typeface="DM Sans Bold"/>
                </a:rPr>
                <a:t> Rahman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048003" y="7844994"/>
            <a:ext cx="5323038" cy="1158196"/>
            <a:chOff x="0" y="-66675"/>
            <a:chExt cx="7097384" cy="1544261"/>
          </a:xfrm>
        </p:grpSpPr>
        <p:sp>
          <p:nvSpPr>
            <p:cNvPr id="10" name="TextBox 10"/>
            <p:cNvSpPr txBox="1"/>
            <p:nvPr/>
          </p:nvSpPr>
          <p:spPr>
            <a:xfrm>
              <a:off x="22435" y="696005"/>
              <a:ext cx="7074949" cy="7815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dirty="0">
                  <a:solidFill>
                    <a:srgbClr val="000000"/>
                  </a:solidFill>
                  <a:latin typeface="DM Sans"/>
                </a:rPr>
                <a:t>SID: 1902062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7074949" cy="781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 dirty="0">
                  <a:solidFill>
                    <a:srgbClr val="000000"/>
                  </a:solidFill>
                  <a:latin typeface="DM Sans Bold"/>
                </a:rPr>
                <a:t>Al Mahmud Siam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142919" y="6098901"/>
            <a:ext cx="15116381" cy="64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endParaRPr lang="en-US" sz="3799" dirty="0">
              <a:solidFill>
                <a:srgbClr val="000000"/>
              </a:solidFill>
              <a:latin typeface="DM Sans Bold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1423105" y="9077569"/>
            <a:ext cx="502123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2800" b="1" dirty="0">
                <a:solidFill>
                  <a:srgbClr val="000000"/>
                </a:solidFill>
                <a:latin typeface="DM Sans" panose="020B0604020202020204" charset="0"/>
                <a:cs typeface="Times New Roman" panose="02020603050405020304" pitchFamily="18" charset="0"/>
              </a:rPr>
              <a:t>Date: </a:t>
            </a:r>
            <a:r>
              <a:rPr lang="en-US" sz="2800" dirty="0" smtClean="0">
                <a:solidFill>
                  <a:srgbClr val="000000"/>
                </a:solidFill>
                <a:latin typeface="DM Sans" panose="020B0604020202020204" charset="0"/>
                <a:cs typeface="Times New Roman" panose="02020603050405020304" pitchFamily="18" charset="0"/>
              </a:rPr>
              <a:t>19/02/2024</a:t>
            </a:r>
            <a:endParaRPr lang="en-US" sz="2800" dirty="0">
              <a:solidFill>
                <a:srgbClr val="000000"/>
              </a:solidFill>
              <a:latin typeface="DM Sans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376639" y="7058549"/>
            <a:ext cx="6068212" cy="5861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DM Sans Bold"/>
              </a:rPr>
              <a:t>By</a:t>
            </a:r>
          </a:p>
        </p:txBody>
      </p:sp>
      <p:pic>
        <p:nvPicPr>
          <p:cNvPr id="1026" name="Picture 2" descr="Credit Card Fraud Detection - Great Learning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0"/>
            <a:ext cx="7620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 2"/>
          <p:cNvSpPr/>
          <p:nvPr/>
        </p:nvSpPr>
        <p:spPr>
          <a:xfrm rot="6048134" flipH="1">
            <a:off x="5944790" y="-3075160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 dpi="0" rotWithShape="1">
            <a:blip r:embed="rId2">
              <a:alphaModFix amt="34000"/>
            </a:blip>
            <a:srcRect/>
            <a:stretch>
              <a:fillRect/>
            </a:stretch>
          </a:blipFill>
        </p:spPr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53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14467" y="4801969"/>
            <a:ext cx="3139588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</a:pPr>
            <a:endParaRPr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9212743" y="2052037"/>
            <a:ext cx="7818015" cy="146659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1" dirty="0"/>
              <a:t>Class Distribution After  Applying SMOTE on training dataset</a:t>
            </a:r>
          </a:p>
        </p:txBody>
      </p:sp>
      <p:sp>
        <p:nvSpPr>
          <p:cNvPr id="17" name="Subtitle 6"/>
          <p:cNvSpPr txBox="1">
            <a:spLocks/>
          </p:cNvSpPr>
          <p:nvPr/>
        </p:nvSpPr>
        <p:spPr>
          <a:xfrm>
            <a:off x="6629400" y="751462"/>
            <a:ext cx="7825635" cy="117792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/>
              <a:t>Dataset Handling</a:t>
            </a:r>
          </a:p>
        </p:txBody>
      </p:sp>
      <p:pic>
        <p:nvPicPr>
          <p:cNvPr id="18" name="Picture 17" descr="download (1)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6"/>
          <a:stretch>
            <a:fillRect/>
          </a:stretch>
        </p:blipFill>
        <p:spPr bwMode="auto">
          <a:xfrm>
            <a:off x="10952019" y="3176591"/>
            <a:ext cx="6835035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9265812" y="2442469"/>
            <a:ext cx="7818015" cy="1466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b="1" dirty="0"/>
          </a:p>
        </p:txBody>
      </p:sp>
      <p:sp>
        <p:nvSpPr>
          <p:cNvPr id="22" name="AutoShape 3"/>
          <p:cNvSpPr/>
          <p:nvPr/>
        </p:nvSpPr>
        <p:spPr>
          <a:xfrm rot="1008">
            <a:off x="800157" y="170258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" name="Picture 9" descr="C:\Users\hp\AppData\Local\Microsoft\Windows\INetCache\Content.Word\download.png">
            <a:extLst>
              <a:ext uri="{FF2B5EF4-FFF2-40B4-BE49-F238E27FC236}">
                <a16:creationId xmlns:a16="http://schemas.microsoft.com/office/drawing/2014/main" id="{7AF375F2-32AB-4F25-9BDC-85A692867C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" t="1863" r="1492" b="8385"/>
          <a:stretch>
            <a:fillRect/>
          </a:stretch>
        </p:blipFill>
        <p:spPr bwMode="auto">
          <a:xfrm>
            <a:off x="1371600" y="3467100"/>
            <a:ext cx="5485446" cy="497124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814467" y="2144838"/>
            <a:ext cx="7818015" cy="1466591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b="1" dirty="0"/>
              <a:t>Class Distribution </a:t>
            </a:r>
            <a:r>
              <a:rPr lang="en-US" sz="3200" b="1" dirty="0" smtClean="0"/>
              <a:t>Before</a:t>
            </a:r>
            <a:r>
              <a:rPr lang="en-US" sz="3200" b="1" dirty="0" smtClean="0"/>
              <a:t>  </a:t>
            </a:r>
            <a:r>
              <a:rPr lang="en-US" sz="3200" b="1" dirty="0"/>
              <a:t>Applying SMOTE on training dataset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5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5638800" y="307069"/>
            <a:ext cx="7772400" cy="91213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Proposed Framework </a:t>
            </a:r>
            <a:endParaRPr lang="en-US" b="1" dirty="0"/>
          </a:p>
        </p:txBody>
      </p:sp>
      <p:pic>
        <p:nvPicPr>
          <p:cNvPr id="8" name="Picture 7" descr="M:\My Downloads\Frameworkfinal.drawio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444" y="1219201"/>
            <a:ext cx="15155756" cy="84200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0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5C7834-8A41-4CC1-B849-6F2AFF9BD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27776"/>
            <a:ext cx="15393340" cy="939124"/>
          </a:xfrm>
        </p:spPr>
        <p:txBody>
          <a:bodyPr/>
          <a:lstStyle/>
          <a:p>
            <a:r>
              <a:rPr lang="en-US" dirty="0"/>
              <a:t>Apply Different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F5417-8744-4FA4-A827-537C29286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866900"/>
            <a:ext cx="13258800" cy="7497763"/>
          </a:xfrm>
        </p:spPr>
        <p:txBody>
          <a:bodyPr/>
          <a:lstStyle/>
          <a:p>
            <a:r>
              <a:rPr lang="en-US" cap="none" dirty="0"/>
              <a:t>Remove correlated features then apply random forest feature selection to collect the important features.</a:t>
            </a:r>
          </a:p>
          <a:p>
            <a:r>
              <a:rPr lang="en-US" cap="none" dirty="0"/>
              <a:t>Apply </a:t>
            </a:r>
            <a:r>
              <a:rPr lang="en-US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dimensionality reduction algorithm of </a:t>
            </a:r>
            <a:r>
              <a:rPr lang="en-US" cap="none" dirty="0"/>
              <a:t>pca </a:t>
            </a:r>
            <a:r>
              <a:rPr lang="en-US" sz="28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 create a new, smaller set of features that contain most useful data.</a:t>
            </a:r>
            <a:endParaRPr lang="en-US" sz="2800" cap="none" dirty="0"/>
          </a:p>
          <a:p>
            <a:r>
              <a:rPr lang="en-US" cap="none" dirty="0"/>
              <a:t>Apply </a:t>
            </a:r>
            <a:r>
              <a:rPr lang="en-US" sz="28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evolutionary algorithm called genetic algorithm to select the fitness value for every generations.</a:t>
            </a:r>
          </a:p>
          <a:p>
            <a:r>
              <a:rPr lang="en-US" sz="28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Apply ensemble learning </a:t>
            </a:r>
            <a:r>
              <a:rPr lang="en-US" sz="2800" cap="none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voting </a:t>
            </a:r>
            <a:r>
              <a:rPr lang="en-US" sz="28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 </a:t>
            </a:r>
            <a:r>
              <a:rPr lang="en-US" sz="28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multiple model </a:t>
            </a:r>
            <a:r>
              <a:rPr lang="en-US" sz="2800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DT</a:t>
            </a:r>
            <a:r>
              <a:rPr lang="en-US" sz="2800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ET, </a:t>
            </a:r>
            <a:r>
              <a:rPr lang="en-US" sz="2800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RFT</a:t>
            </a:r>
            <a:r>
              <a:rPr lang="en-US" sz="2800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and ANN </a:t>
            </a:r>
            <a:r>
              <a:rPr lang="en-US" sz="2800" cap="none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make </a:t>
            </a:r>
            <a:r>
              <a:rPr lang="en-US" sz="28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predictions then combine  the prediction to get final result.</a:t>
            </a:r>
          </a:p>
          <a:p>
            <a:r>
              <a:rPr lang="en-US" sz="2800" cap="none" dirty="0">
                <a:latin typeface="Times New Roman" panose="02020603050405020304" pitchFamily="18" charset="0"/>
                <a:ea typeface="Calibri" panose="020F0502020204030204" pitchFamily="34" charset="0"/>
              </a:rPr>
              <a:t>Checking overfitting , underfitting and models performance by the k – fold cross validation.</a:t>
            </a:r>
            <a:endParaRPr lang="en-US" sz="2800" cap="none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4000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1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E423-1968-4CE7-85FF-E54A00EFD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16611600" cy="1592262"/>
          </a:xfrm>
        </p:spPr>
        <p:txBody>
          <a:bodyPr>
            <a:normAutofit/>
          </a:bodyPr>
          <a:lstStyle/>
          <a:p>
            <a:r>
              <a:rPr lang="en-US" sz="4400" b="1" dirty="0"/>
              <a:t>Feature Selection Techniques(Correlation)</a:t>
            </a:r>
            <a:br>
              <a:rPr lang="en-US" sz="4400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D30EA-292D-49C6-B48D-33270EF5F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76500"/>
            <a:ext cx="9753601" cy="731520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12800" b="1" cap="none" dirty="0"/>
              <a:t>Remove correlated features</a:t>
            </a:r>
          </a:p>
          <a:p>
            <a:r>
              <a:rPr lang="en-US" sz="12800" cap="none" dirty="0"/>
              <a:t>Remove highly correlated features by using the </a:t>
            </a:r>
            <a:r>
              <a:rPr lang="en-US" sz="12800" cap="none" dirty="0">
                <a:solidFill>
                  <a:srgbClr val="000000"/>
                </a:solidFill>
                <a:latin typeface="Times New Roman" panose="02020603050405020304" pitchFamily="18" charset="0"/>
              </a:rPr>
              <a:t>P</a:t>
            </a:r>
            <a:r>
              <a:rPr lang="en-US" sz="128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earson </a:t>
            </a:r>
          </a:p>
          <a:p>
            <a:pPr marL="0" indent="0">
              <a:buNone/>
            </a:pPr>
            <a:r>
              <a:rPr lang="en-US" sz="12800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</a:t>
            </a:r>
            <a:r>
              <a:rPr lang="en-US" sz="128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correlation formula.</a:t>
            </a:r>
          </a:p>
          <a:p>
            <a:r>
              <a:rPr lang="en-US" sz="12800" cap="none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Using </a:t>
            </a:r>
            <a:r>
              <a:rPr lang="en-US" sz="12800" cap="none" dirty="0">
                <a:solidFill>
                  <a:srgbClr val="000000"/>
                </a:solidFill>
                <a:latin typeface="Times New Roman" panose="02020603050405020304" pitchFamily="18" charset="0"/>
              </a:rPr>
              <a:t>threshold value </a:t>
            </a:r>
            <a:r>
              <a:rPr lang="en-US" sz="12800" cap="none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0.95 to </a:t>
            </a:r>
            <a:r>
              <a:rPr lang="en-US" sz="12800" cap="none" dirty="0">
                <a:solidFill>
                  <a:srgbClr val="000000"/>
                </a:solidFill>
                <a:latin typeface="Times New Roman" panose="02020603050405020304" pitchFamily="18" charset="0"/>
              </a:rPr>
              <a:t>identify highly correlated features</a:t>
            </a:r>
            <a:endParaRPr lang="en-US" sz="12800" cap="none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2800" cap="none" dirty="0">
                <a:solidFill>
                  <a:srgbClr val="000000"/>
                </a:solidFill>
                <a:latin typeface="Times New Roman" panose="02020603050405020304" pitchFamily="18" charset="0"/>
              </a:rPr>
              <a:t>V16 and v17 cross this threshold </a:t>
            </a:r>
            <a:r>
              <a:rPr lang="en-US" sz="12800" cap="none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value so we  </a:t>
            </a:r>
            <a:r>
              <a:rPr lang="en-US" sz="12800" cap="none" dirty="0">
                <a:solidFill>
                  <a:srgbClr val="000000"/>
                </a:solidFill>
                <a:latin typeface="Times New Roman" panose="02020603050405020304" pitchFamily="18" charset="0"/>
              </a:rPr>
              <a:t>remove </a:t>
            </a:r>
          </a:p>
          <a:p>
            <a:pPr marL="0" indent="0">
              <a:buNone/>
            </a:pPr>
            <a:r>
              <a:rPr lang="en-US" sz="12800" cap="none" dirty="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lang="en-US" sz="12800" cap="none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here the V17 feature </a:t>
            </a:r>
            <a:r>
              <a:rPr lang="en-US" sz="12800" cap="none" dirty="0">
                <a:solidFill>
                  <a:srgbClr val="000000"/>
                </a:solidFill>
                <a:latin typeface="Times New Roman" panose="02020603050405020304" pitchFamily="18" charset="0"/>
              </a:rPr>
              <a:t>from the dataset.</a:t>
            </a:r>
          </a:p>
          <a:p>
            <a:r>
              <a:rPr lang="en-US" sz="12800" cap="none" dirty="0">
                <a:solidFill>
                  <a:srgbClr val="000000"/>
                </a:solidFill>
                <a:latin typeface="Times New Roman" panose="02020603050405020304" pitchFamily="18" charset="0"/>
              </a:rPr>
              <a:t>Now there only 29 features.</a:t>
            </a:r>
          </a:p>
          <a:p>
            <a:endParaRPr lang="en-US" sz="12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n-US" sz="2400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US" sz="7600" dirty="0"/>
              <a:t>Fig- Correlation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E6DA2-68C1-4796-83C2-77E01672C4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1" y="1896132"/>
            <a:ext cx="7162800" cy="70573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734800" y="9214327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Figure: Correlation Matrix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5912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30832"/>
            <a:ext cx="16840200" cy="1143000"/>
          </a:xfrm>
        </p:spPr>
        <p:txBody>
          <a:bodyPr>
            <a:noAutofit/>
          </a:bodyPr>
          <a:lstStyle/>
          <a:p>
            <a:r>
              <a:rPr lang="en-US" sz="4000" b="1" dirty="0"/>
              <a:t>Feature Selection Techniques</a:t>
            </a:r>
            <a:br>
              <a:rPr lang="en-US" sz="4000" b="1" dirty="0"/>
            </a:b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914400" y="2476500"/>
            <a:ext cx="76962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Random Forest Feature Importance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Applying random forest tree methods for selecting important features using threshold value 0.015.</a:t>
            </a:r>
          </a:p>
          <a:p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Now 29  features reduced to 15 important features</a:t>
            </a:r>
          </a:p>
          <a:p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 figure  we can see  </a:t>
            </a:r>
            <a:r>
              <a:rPr lang="en-US" sz="2400" b="1" dirty="0">
                <a:effectLst/>
                <a:latin typeface="var(--jp-code-font-family)"/>
                <a:ea typeface="Calibri" panose="020F0502020204030204" pitchFamily="34" charset="0"/>
                <a:cs typeface="Times New Roman" panose="02020603050405020304" pitchFamily="18" charset="0"/>
              </a:rPr>
              <a:t>V12, V14, V16, V10, V11, V7, V9, V18, V4, V21, V26, V3, V6, V1 and V20 </a:t>
            </a:r>
            <a:r>
              <a:rPr lang="en-US" sz="3600" dirty="0"/>
              <a:t> columns are the top selected  features the importance value are more than 0.015</a:t>
            </a:r>
            <a:endParaRPr lang="en-US" sz="6600" dirty="0"/>
          </a:p>
        </p:txBody>
      </p:sp>
      <p:sp>
        <p:nvSpPr>
          <p:cNvPr id="12" name="TextBox 11"/>
          <p:cNvSpPr txBox="1"/>
          <p:nvPr/>
        </p:nvSpPr>
        <p:spPr>
          <a:xfrm>
            <a:off x="11430000" y="8747477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Figure: RF feature importance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D5F9F2-79B7-42CF-B1AC-5FF4180B8A8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3314700"/>
            <a:ext cx="8610600" cy="52089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1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63374" y="619164"/>
            <a:ext cx="11003281" cy="1143000"/>
          </a:xfrm>
        </p:spPr>
        <p:txBody>
          <a:bodyPr>
            <a:noAutofit/>
          </a:bodyPr>
          <a:lstStyle/>
          <a:p>
            <a:r>
              <a:rPr lang="en-US" sz="4000" b="1" dirty="0"/>
              <a:t>Feature Selection Techniques</a:t>
            </a:r>
            <a:br>
              <a:rPr lang="en-US" sz="4000" b="1" dirty="0"/>
            </a:b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914400" y="2476500"/>
            <a:ext cx="9525000" cy="6401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Normalization</a:t>
            </a:r>
          </a:p>
          <a:p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Applied to the selected features to convert them in range between 0 and 1.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In this paper use min max normalization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It converts the input data in a standard format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Training speed and model performance will be better than before.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Reduce the dimension and value range of different features.</a:t>
            </a:r>
            <a:endParaRPr lang="en-US" sz="3600" dirty="0">
              <a:latin typeface="+mj-lt"/>
            </a:endParaRPr>
          </a:p>
          <a:p>
            <a:endParaRPr lang="en-US" sz="6600" dirty="0"/>
          </a:p>
        </p:txBody>
      </p:sp>
      <p:sp>
        <p:nvSpPr>
          <p:cNvPr id="6" name="Slide Number Placeholder 7"/>
          <p:cNvSpPr txBox="1">
            <a:spLocks/>
          </p:cNvSpPr>
          <p:nvPr/>
        </p:nvSpPr>
        <p:spPr>
          <a:xfrm>
            <a:off x="15773400" y="9258300"/>
            <a:ext cx="2133600" cy="593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z="3200" b="1" smtClean="0">
                <a:solidFill>
                  <a:schemeClr val="tx1"/>
                </a:solidFill>
              </a:rPr>
              <a:pPr/>
              <a:t>15</a:t>
            </a:fld>
            <a:endParaRPr lang="en-US" sz="32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811000" y="4878022"/>
                <a:ext cx="5029200" cy="1066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4400">
                        <a:latin typeface="Cambria Math" panose="02040503050406030204" pitchFamily="18" charset="0"/>
                      </a:rPr>
                      <m:t>Y</m:t>
                    </m:r>
                    <m:r>
                      <m:rPr>
                        <m:sty m:val="p"/>
                      </m:rPr>
                      <a:rPr lang="en-US" sz="4400" baseline="-25000">
                        <a:latin typeface="Cambria Math" panose="02040503050406030204" pitchFamily="18" charset="0"/>
                      </a:rPr>
                      <m:t>norm</m:t>
                    </m:r>
                    <m:r>
                      <a:rPr lang="en-US" sz="4400" baseline="-2500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US" sz="44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sty m:val="p"/>
                          </m:rPr>
                          <a:rPr lang="en-US" sz="4400" baseline="-2500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4400" baseline="-25000">
                            <a:latin typeface="Cambria Math" panose="02040503050406030204" pitchFamily="18" charset="0"/>
                          </a:rPr>
                          <m:t> 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sty m:val="p"/>
                          </m:rPr>
                          <a:rPr lang="en-US" sz="4400" baseline="-2500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sz="4400" baseline="-2500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440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m:rPr>
                            <m:sty m:val="p"/>
                          </m:rPr>
                          <a:rPr lang="en-US" sz="4400" baseline="-2500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sz="4400" baseline="-25000">
                            <a:latin typeface="Cambria Math" panose="02040503050406030204" pitchFamily="18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4400" dirty="0"/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000" y="4878022"/>
                <a:ext cx="5029200" cy="1066061"/>
              </a:xfrm>
              <a:prstGeom prst="rect">
                <a:avLst/>
              </a:prstGeom>
              <a:blipFill>
                <a:blip r:embed="rId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2">
            <a:extLst>
              <a:ext uri="{FF2B5EF4-FFF2-40B4-BE49-F238E27FC236}">
                <a16:creationId xmlns:a16="http://schemas.microsoft.com/office/drawing/2014/main" id="{007DEA55-8EF9-4D3A-A5E6-409D37398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42501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50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24500" y="723900"/>
            <a:ext cx="8724900" cy="9144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Ensemble Learning (Voting) </a:t>
            </a:r>
          </a:p>
          <a:p>
            <a:endParaRPr lang="en-US" sz="4000" b="1" dirty="0"/>
          </a:p>
        </p:txBody>
      </p:sp>
      <p:pic>
        <p:nvPicPr>
          <p:cNvPr id="7" name="Picture 6" descr="M:\My Downloads\Ensemble Voting.drawio 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2476500"/>
            <a:ext cx="7115175" cy="65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371600" y="21717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43000" y="2171700"/>
            <a:ext cx="7467600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In this technique multiple model make the predictions then combine the prediction to get final result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Used to reduce variance and improve prediction accuracy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Training of few classifier (DT, RFT, ANN,  Extra Trees) on the training dataset are </a:t>
            </a:r>
            <a:r>
              <a:rPr lang="en-US" sz="3200" dirty="0" smtClean="0"/>
              <a:t>shown work as base model.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Performance are voted with majority class then predict final </a:t>
            </a:r>
            <a:r>
              <a:rPr lang="en-US" sz="3200" dirty="0" smtClean="0"/>
              <a:t>result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83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95800" y="600801"/>
            <a:ext cx="10629900" cy="1524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71600" y="21717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43000" y="2171700"/>
            <a:ext cx="8077200" cy="781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 It is a feature extraction technique.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goal is to create a new, smaller set of features that contain the most useful data.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Minimize the dimensionality of features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Reduce the amount of input features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The figure shows the relationship between the  explained variance and  the Number of Principal components.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Principal component 3 to 26 have contain the same explained variance.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0425747" y="8496300"/>
            <a:ext cx="656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Figure: Explained Variance Ration vs. Number of Principal Components</a:t>
            </a: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0" y="2494865"/>
            <a:ext cx="6980511" cy="56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8E028-AA8C-4ECC-9FB2-F3519BE2B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61" y="927776"/>
            <a:ext cx="15546679" cy="1243924"/>
          </a:xfrm>
        </p:spPr>
        <p:txBody>
          <a:bodyPr>
            <a:noAutofit/>
          </a:bodyPr>
          <a:lstStyle/>
          <a:p>
            <a:r>
              <a:rPr lang="en-US" sz="4000" b="1" cap="none" dirty="0"/>
              <a:t>Principal Component Analysis </a:t>
            </a:r>
            <a:r>
              <a:rPr lang="en-US" sz="4000" b="1" dirty="0"/>
              <a:t>(PCA)</a:t>
            </a:r>
            <a:br>
              <a:rPr lang="en-US" sz="4000" b="1" dirty="0"/>
            </a:b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56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33207" y="1043660"/>
            <a:ext cx="10248900" cy="1524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Principal Component Analysis (PCA)</a:t>
            </a:r>
          </a:p>
          <a:p>
            <a:endParaRPr lang="en-US" sz="3200" dirty="0"/>
          </a:p>
          <a:p>
            <a:endParaRPr lang="en-US" sz="4000" b="1" dirty="0"/>
          </a:p>
        </p:txBody>
      </p:sp>
      <p:sp>
        <p:nvSpPr>
          <p:cNvPr id="7" name="Slide Number Placeholder 7"/>
          <p:cNvSpPr txBox="1">
            <a:spLocks/>
          </p:cNvSpPr>
          <p:nvPr/>
        </p:nvSpPr>
        <p:spPr>
          <a:xfrm>
            <a:off x="15773400" y="9258300"/>
            <a:ext cx="2133600" cy="593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0" y="21717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32114" y="2445879"/>
            <a:ext cx="8077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This figure represent the Number of Principal components which can retain more than 90% variance of the original dataset.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26 principal components are selected as they retain more than 90% variance of the original dataset .</a:t>
            </a:r>
          </a:p>
          <a:p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0425747" y="8496300"/>
            <a:ext cx="6566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Figure: Cumulative Explained Variance Ration vs. Number of Principal Components</a:t>
            </a:r>
          </a:p>
        </p:txBody>
      </p:sp>
      <p:pic>
        <p:nvPicPr>
          <p:cNvPr id="13" name="Pictur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2823474"/>
            <a:ext cx="7176453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78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C0B314-5067-4B56-B5FB-C5ACCE8A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9230" y="482939"/>
            <a:ext cx="15469540" cy="1243924"/>
          </a:xfrm>
        </p:spPr>
        <p:txBody>
          <a:bodyPr/>
          <a:lstStyle/>
          <a:p>
            <a:r>
              <a:rPr lang="en-US" sz="4400" b="1" cap="none" dirty="0"/>
              <a:t>Genetic Algorithm(GA</a:t>
            </a:r>
            <a:r>
              <a:rPr lang="en-US" cap="none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D50D2-AB91-4A50-B578-A6B52B6080F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2019301"/>
            <a:ext cx="17068800" cy="8267700"/>
          </a:xfrm>
        </p:spPr>
        <p:txBody>
          <a:bodyPr>
            <a:normAutofit fontScale="70000" lnSpcReduction="20000"/>
          </a:bodyPr>
          <a:lstStyle/>
          <a:p>
            <a:r>
              <a:rPr lang="en-US" sz="5800" cap="none" dirty="0"/>
              <a:t>It is an evolutionary algorithm  working methodology is inspired by  the famous </a:t>
            </a:r>
            <a:r>
              <a:rPr lang="en-US" sz="5800" cap="none" dirty="0" err="1"/>
              <a:t>charles</a:t>
            </a:r>
            <a:r>
              <a:rPr lang="en-US" sz="5800" cap="none" dirty="0"/>
              <a:t> </a:t>
            </a:r>
            <a:r>
              <a:rPr lang="en-US" sz="5800" cap="none" dirty="0" err="1"/>
              <a:t>darwin’s</a:t>
            </a:r>
            <a:r>
              <a:rPr lang="en-US" sz="5800" cap="none" dirty="0"/>
              <a:t> theory.</a:t>
            </a:r>
          </a:p>
          <a:p>
            <a:r>
              <a:rPr lang="en-US" sz="5800" cap="none" dirty="0"/>
              <a:t>It has 4 features: population, gene, chromosome and fitness value.</a:t>
            </a:r>
          </a:p>
          <a:p>
            <a:r>
              <a:rPr lang="en-US" sz="4600" b="1" dirty="0"/>
              <a:t>Algorithm of GA:</a:t>
            </a:r>
          </a:p>
          <a:p>
            <a:pPr marL="0" indent="0">
              <a:buNone/>
            </a:pPr>
            <a:r>
              <a:rPr lang="en-US" sz="46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</a:t>
            </a:r>
            <a:r>
              <a:rPr lang="en-US" sz="5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1 : Initialization of population</a:t>
            </a:r>
            <a:endParaRPr lang="en-US" sz="51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5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lang="en-US" sz="510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</a:t>
            </a:r>
            <a:r>
              <a:rPr lang="en-US" sz="5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 2 : set N = no. Of generation</a:t>
            </a:r>
            <a:r>
              <a:rPr lang="en-US" sz="5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lang="en-US" sz="5100" cap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5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Step 3: set </a:t>
            </a:r>
            <a:r>
              <a:rPr lang="en-US" sz="5100" cap="non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5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=1</a:t>
            </a:r>
            <a:endParaRPr lang="en-US" sz="5100" cap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5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Step 4: while </a:t>
            </a:r>
            <a:r>
              <a:rPr lang="en-US" sz="5100" cap="none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5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&lt;= N </a:t>
            </a:r>
            <a:endParaRPr lang="en-US" sz="5100" cap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5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calculate the fitness value</a:t>
            </a:r>
            <a:endParaRPr lang="en-US" sz="5100" cap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5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Selection</a:t>
            </a:r>
            <a:endParaRPr lang="en-US" sz="5100" cap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5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Crossover</a:t>
            </a:r>
            <a:endParaRPr lang="en-US" sz="5100" cap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51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Mutation</a:t>
            </a:r>
            <a:endParaRPr lang="en-US" sz="5100" cap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8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05200" y="1211489"/>
            <a:ext cx="12471919" cy="8351611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48000"/>
            </a:blip>
            <a:srcRect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62349" y="1062686"/>
            <a:ext cx="6024896" cy="123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800"/>
              </a:lnSpc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DM Sans Bold"/>
              </a:rPr>
              <a:t>Outline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376916" y="3098809"/>
            <a:ext cx="8529084" cy="5692722"/>
            <a:chOff x="-43543" y="-66675"/>
            <a:chExt cx="11372112" cy="7590295"/>
          </a:xfrm>
        </p:grpSpPr>
        <p:sp>
          <p:nvSpPr>
            <p:cNvPr id="5" name="TextBox 5"/>
            <p:cNvSpPr txBox="1"/>
            <p:nvPr/>
          </p:nvSpPr>
          <p:spPr>
            <a:xfrm>
              <a:off x="0" y="-66675"/>
              <a:ext cx="8033195" cy="751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8" lvl="1" indent="-367029">
                <a:lnSpc>
                  <a:spcPts val="4759"/>
                </a:lnSpc>
                <a:buFont typeface="Arial"/>
                <a:buChar char="•"/>
              </a:pPr>
              <a:r>
                <a:rPr lang="en-US" sz="3399" u="none" dirty="0">
                  <a:solidFill>
                    <a:srgbClr val="000000"/>
                  </a:solidFill>
                  <a:latin typeface="DM Sans"/>
                </a:rPr>
                <a:t>Introduction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28235"/>
              <a:ext cx="8033195" cy="751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8" lvl="1" indent="-367029">
                <a:lnSpc>
                  <a:spcPts val="4759"/>
                </a:lnSpc>
                <a:buFont typeface="Arial"/>
                <a:buChar char="•"/>
              </a:pPr>
              <a:r>
                <a:rPr lang="en-US" sz="3399" u="none" dirty="0">
                  <a:solidFill>
                    <a:srgbClr val="000000"/>
                  </a:solidFill>
                  <a:latin typeface="DM Sans"/>
                </a:rPr>
                <a:t>Statement of the Problem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43543" y="2641938"/>
              <a:ext cx="8033195" cy="781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8" lvl="1" indent="-367029">
                <a:lnSpc>
                  <a:spcPts val="4759"/>
                </a:lnSpc>
                <a:buFont typeface="Arial"/>
                <a:buChar char="•"/>
              </a:pPr>
              <a:r>
                <a:rPr lang="en-US" sz="3399" u="none" dirty="0">
                  <a:solidFill>
                    <a:srgbClr val="000000"/>
                  </a:solidFill>
                  <a:latin typeface="DM Sans"/>
                </a:rPr>
                <a:t>Related works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713063"/>
              <a:ext cx="8033195" cy="781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8" lvl="1" indent="-367029">
                <a:lnSpc>
                  <a:spcPts val="4759"/>
                </a:lnSpc>
                <a:buFont typeface="Arial"/>
                <a:buChar char="•"/>
              </a:pPr>
              <a:r>
                <a:rPr lang="en-US" sz="3399" dirty="0">
                  <a:solidFill>
                    <a:srgbClr val="000000"/>
                  </a:solidFill>
                  <a:latin typeface="DM Sans"/>
                </a:rPr>
                <a:t>Dataset </a:t>
              </a:r>
              <a:endParaRPr lang="en-US" sz="3399" u="none" dirty="0">
                <a:solidFill>
                  <a:srgbClr val="000000"/>
                </a:solidFill>
                <a:latin typeface="DM San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2" y="6702883"/>
              <a:ext cx="11328571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34058" lvl="1" indent="-367029">
                <a:lnSpc>
                  <a:spcPts val="4759"/>
                </a:lnSpc>
                <a:buFont typeface="Arial"/>
                <a:buChar char="•"/>
              </a:pPr>
              <a:r>
                <a:rPr lang="en-US" sz="3399" u="none" dirty="0">
                  <a:solidFill>
                    <a:srgbClr val="000000"/>
                  </a:solidFill>
                  <a:latin typeface="DM Sans"/>
                </a:rPr>
                <a:t>Models Used in Proposed Framework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" y="5707974"/>
              <a:ext cx="9194970" cy="8207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734058" lvl="1" indent="-367029">
                <a:lnSpc>
                  <a:spcPts val="4759"/>
                </a:lnSpc>
                <a:buFont typeface="Arial"/>
                <a:buChar char="•"/>
              </a:pPr>
              <a:r>
                <a:rPr lang="en-US" sz="3399" u="none" dirty="0">
                  <a:solidFill>
                    <a:srgbClr val="000000"/>
                  </a:solidFill>
                  <a:latin typeface="DM Sans"/>
                </a:rPr>
                <a:t>Feature Selection Techniques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295400" y="2394454"/>
            <a:ext cx="16535400" cy="58234"/>
          </a:xfrm>
          <a:prstGeom prst="line">
            <a:avLst/>
          </a:prstGeom>
          <a:ln w="104775" cap="flat">
            <a:solidFill>
              <a:srgbClr val="2913DC">
                <a:alpha val="55686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9500803" y="3220065"/>
            <a:ext cx="8329997" cy="2931725"/>
            <a:chOff x="0" y="108572"/>
            <a:chExt cx="11106663" cy="390896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2212286"/>
              <a:ext cx="11077635" cy="781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u="none" dirty="0" smtClean="0">
                  <a:solidFill>
                    <a:srgbClr val="000000"/>
                  </a:solidFill>
                  <a:latin typeface="DM Sans"/>
                </a:rPr>
                <a:t>Conclusion and Future Work</a:t>
              </a:r>
              <a:endParaRPr lang="en-US" sz="3399" u="none" dirty="0">
                <a:solidFill>
                  <a:srgbClr val="000000"/>
                </a:solidFill>
                <a:latin typeface="DM San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08572"/>
              <a:ext cx="11077635" cy="781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u="none" dirty="0">
                  <a:solidFill>
                    <a:srgbClr val="000000"/>
                  </a:solidFill>
                  <a:latin typeface="DM Sans"/>
                </a:rPr>
                <a:t>Experiments Results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9028" y="1163564"/>
              <a:ext cx="11077635" cy="781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>
                  <a:solidFill>
                    <a:srgbClr val="000000"/>
                  </a:solidFill>
                  <a:latin typeface="DM Sans"/>
                </a:rPr>
                <a:t>Limitations and Future Work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9028" y="3265911"/>
              <a:ext cx="11077635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34059" lvl="1" indent="-367030">
                <a:lnSpc>
                  <a:spcPts val="4759"/>
                </a:lnSpc>
                <a:buFont typeface="Arial"/>
                <a:buChar char="•"/>
              </a:pPr>
              <a:r>
                <a:rPr lang="en-US" sz="3399" dirty="0">
                  <a:solidFill>
                    <a:srgbClr val="000000"/>
                  </a:solidFill>
                  <a:latin typeface="DM Sans"/>
                </a:rPr>
                <a:t>References</a:t>
              </a:r>
            </a:p>
          </p:txBody>
        </p:sp>
      </p:grpSp>
      <p:sp>
        <p:nvSpPr>
          <p:cNvPr id="20" name="TextBox 7"/>
          <p:cNvSpPr txBox="1"/>
          <p:nvPr/>
        </p:nvSpPr>
        <p:spPr>
          <a:xfrm>
            <a:off x="1409573" y="5858697"/>
            <a:ext cx="6024896" cy="58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>
              <a:lnSpc>
                <a:spcPts val="4759"/>
              </a:lnSpc>
              <a:buFont typeface="Arial"/>
              <a:buChar char="•"/>
            </a:pPr>
            <a:r>
              <a:rPr lang="en-US" sz="3399" u="none" dirty="0">
                <a:solidFill>
                  <a:srgbClr val="000000"/>
                </a:solidFill>
                <a:latin typeface="DM Sans"/>
              </a:rPr>
              <a:t>Proposed Framework</a:t>
            </a:r>
          </a:p>
        </p:txBody>
      </p:sp>
      <p:sp>
        <p:nvSpPr>
          <p:cNvPr id="21" name="TextBox 7"/>
          <p:cNvSpPr txBox="1"/>
          <p:nvPr/>
        </p:nvSpPr>
        <p:spPr>
          <a:xfrm>
            <a:off x="1426011" y="4503861"/>
            <a:ext cx="6024896" cy="586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8" lvl="1" indent="-367029">
              <a:lnSpc>
                <a:spcPts val="4759"/>
              </a:lnSpc>
              <a:buFont typeface="Arial"/>
              <a:buChar char="•"/>
            </a:pPr>
            <a:r>
              <a:rPr lang="en-US" sz="3399" u="none" dirty="0">
                <a:solidFill>
                  <a:srgbClr val="000000"/>
                </a:solidFill>
                <a:latin typeface="DM Sans"/>
              </a:rPr>
              <a:t>Objectives</a:t>
            </a:r>
          </a:p>
        </p:txBody>
      </p:sp>
      <p:sp>
        <p:nvSpPr>
          <p:cNvPr id="23" name="Freeform 23"/>
          <p:cNvSpPr/>
          <p:nvPr/>
        </p:nvSpPr>
        <p:spPr>
          <a:xfrm>
            <a:off x="1322235" y="1469440"/>
            <a:ext cx="601706" cy="892017"/>
          </a:xfrm>
          <a:custGeom>
            <a:avLst/>
            <a:gdLst/>
            <a:ahLst/>
            <a:cxnLst/>
            <a:rect l="l" t="t" r="r" b="b"/>
            <a:pathLst>
              <a:path w="601706" h="892017">
                <a:moveTo>
                  <a:pt x="0" y="0"/>
                </a:moveTo>
                <a:lnTo>
                  <a:pt x="601706" y="0"/>
                </a:lnTo>
                <a:lnTo>
                  <a:pt x="601706" y="892017"/>
                </a:lnTo>
                <a:lnTo>
                  <a:pt x="0" y="892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E9479-AA1A-4249-AA8E-656765F80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61" y="927776"/>
            <a:ext cx="15546679" cy="1243924"/>
          </a:xfrm>
        </p:spPr>
        <p:txBody>
          <a:bodyPr>
            <a:normAutofit/>
          </a:bodyPr>
          <a:lstStyle/>
          <a:p>
            <a:r>
              <a:rPr lang="en-US" sz="4400" b="1" cap="none" dirty="0"/>
              <a:t>Genetic Algorithm(GA)</a:t>
            </a:r>
            <a:endParaRPr lang="en-US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1C0B0-462B-4F9C-AD22-78941AF8A5C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70660" y="1943100"/>
            <a:ext cx="16917340" cy="8343900"/>
          </a:xfrm>
        </p:spPr>
        <p:txBody>
          <a:bodyPr>
            <a:normAutofit fontScale="85000" lnSpcReduction="10000"/>
          </a:bodyPr>
          <a:lstStyle/>
          <a:p>
            <a:r>
              <a:rPr lang="en-US" sz="3500" b="1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Operation in GA:</a:t>
            </a:r>
          </a:p>
          <a:p>
            <a:pPr marL="0" indent="0">
              <a:buNone/>
            </a:pPr>
            <a:r>
              <a:rPr lang="en-US" sz="3500" b="1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Initialization of population:</a:t>
            </a:r>
            <a:r>
              <a:rPr lang="en-US" sz="35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first step where random individuals of the populations are represented as a sequence of binary string called chromosome.</a:t>
            </a:r>
          </a:p>
          <a:p>
            <a:pPr marL="0" indent="0">
              <a:buNone/>
            </a:pPr>
            <a:r>
              <a:rPr lang="en-US" sz="3500" b="1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Fitness value: </a:t>
            </a:r>
            <a:r>
              <a:rPr lang="en-US" sz="350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35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alculate each population fitness value. Choosing individuals for mating based on their fitness value (parents) and desired values for each is the evaluation procedure.</a:t>
            </a:r>
          </a:p>
          <a:p>
            <a:pPr marL="0" indent="0">
              <a:buNone/>
            </a:pPr>
            <a:r>
              <a:rPr lang="en-US" sz="3500" b="1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Selection: </a:t>
            </a:r>
            <a:r>
              <a:rPr lang="en-US" sz="3500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35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 selection of an individual is depends on its fitness value. The higher fitness value has more probability for selection than the lower value. </a:t>
            </a:r>
          </a:p>
          <a:p>
            <a:pPr marL="0" indent="0">
              <a:buNone/>
            </a:pPr>
            <a:r>
              <a:rPr lang="en-US" sz="3500" b="1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Crossover:</a:t>
            </a:r>
            <a:r>
              <a:rPr lang="en-US" sz="35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After selecting individuals then we perform crossover operation for creating new generation. There are many  technique of crossover operation :single point ,two point and </a:t>
            </a:r>
            <a:r>
              <a:rPr lang="en-US" sz="3500" cap="none" dirty="0">
                <a:solidFill>
                  <a:srgbClr val="13131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 point</a:t>
            </a:r>
            <a:r>
              <a:rPr lang="en-US" sz="35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crossover.</a:t>
            </a:r>
            <a:endParaRPr lang="en-US" sz="3500" cap="none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5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Parent 1 : </a:t>
            </a:r>
            <a:r>
              <a:rPr lang="en-US" sz="3500" cap="none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10011</a:t>
            </a:r>
            <a:r>
              <a:rPr lang="en-US" sz="3500" cap="none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0010</a:t>
            </a:r>
            <a:endParaRPr lang="en-US" sz="3500" cap="none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5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Parent 2: </a:t>
            </a:r>
            <a:r>
              <a:rPr lang="en-US" sz="3500" cap="none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01011</a:t>
            </a:r>
            <a:r>
              <a:rPr lang="en-US" sz="3500" cap="none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1011</a:t>
            </a:r>
            <a:endParaRPr lang="en-US" sz="3500" cap="none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5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Crossover at point 5 the new generation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5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Child1 :</a:t>
            </a:r>
            <a:r>
              <a:rPr lang="en-US" sz="3500" cap="none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10011</a:t>
            </a:r>
            <a:r>
              <a:rPr lang="en-US" sz="3500" cap="none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1011</a:t>
            </a:r>
            <a:endParaRPr lang="en-US" sz="3500" cap="none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35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Child 2:</a:t>
            </a:r>
            <a:r>
              <a:rPr lang="en-US" sz="3500" cap="none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01011</a:t>
            </a:r>
            <a:r>
              <a:rPr lang="en-US" sz="3500" cap="none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0010</a:t>
            </a:r>
            <a:endParaRPr lang="en-US" sz="3500" cap="none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7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00D9F-8CA2-4A49-9DFF-2FECD0FB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927776"/>
            <a:ext cx="15774340" cy="1472524"/>
          </a:xfrm>
        </p:spPr>
        <p:txBody>
          <a:bodyPr>
            <a:normAutofit/>
          </a:bodyPr>
          <a:lstStyle/>
          <a:p>
            <a:r>
              <a:rPr lang="en-US" sz="4400" b="1" cap="none" dirty="0"/>
              <a:t>Genetic Algorithm(GA)</a:t>
            </a:r>
            <a:endParaRPr lang="en-US" sz="4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8D440-210D-4459-98F7-51FF895130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2247901"/>
            <a:ext cx="16078200" cy="6438900"/>
          </a:xfrm>
        </p:spPr>
        <p:txBody>
          <a:bodyPr/>
          <a:lstStyle/>
          <a:p>
            <a:pPr marL="0" indent="0">
              <a:buNone/>
            </a:pPr>
            <a:r>
              <a:rPr lang="en-US" b="1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Mutation:</a:t>
            </a:r>
            <a:r>
              <a:rPr lang="en-US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after creating the new generation by using the crossover operation then we need mutation for changing the characteristics of this new generation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cap="none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</a:t>
            </a:r>
            <a:r>
              <a:rPr lang="en-US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Child1 : 110</a:t>
            </a:r>
            <a:r>
              <a:rPr lang="en-US" cap="none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111000011110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Child 2: 110110</a:t>
            </a:r>
            <a:r>
              <a:rPr lang="en-US" cap="none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1001101</a:t>
            </a:r>
            <a:r>
              <a:rPr lang="en-US" cap="none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After mutation by randomly select bits 0 to 1 and </a:t>
            </a:r>
            <a:r>
              <a:rPr lang="en-US" cap="none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vice versa</a:t>
            </a:r>
            <a:r>
              <a:rPr lang="en-US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Muted child 1 : 110</a:t>
            </a:r>
            <a:r>
              <a:rPr lang="en-US" cap="none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111000011110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Muted child 2 : 110110</a:t>
            </a:r>
            <a:r>
              <a:rPr lang="en-US" cap="none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1001101</a:t>
            </a:r>
            <a:r>
              <a:rPr lang="en-US" cap="none" dirty="0">
                <a:effectLst/>
                <a:highlight>
                  <a:srgbClr val="00FF00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752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7892-8A76-447D-9F17-A782D417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722" y="1308776"/>
            <a:ext cx="15546679" cy="1396324"/>
          </a:xfrm>
        </p:spPr>
        <p:txBody>
          <a:bodyPr>
            <a:noAutofit/>
          </a:bodyPr>
          <a:lstStyle/>
          <a:p>
            <a:r>
              <a:rPr lang="en-US" sz="4400" b="1" cap="none" dirty="0"/>
              <a:t>Experimental Results</a:t>
            </a:r>
            <a:r>
              <a:rPr lang="en-US" sz="4400" b="1" dirty="0"/>
              <a:t/>
            </a:r>
            <a:br>
              <a:rPr lang="en-US" sz="4400" b="1" dirty="0"/>
            </a:b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7C0E0-15D3-4F0F-AE9C-B7C615C107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705100"/>
            <a:ext cx="16230601" cy="7238999"/>
          </a:xfrm>
        </p:spPr>
        <p:txBody>
          <a:bodyPr>
            <a:normAutofit lnSpcReduction="10000"/>
          </a:bodyPr>
          <a:lstStyle/>
          <a:p>
            <a:r>
              <a:rPr lang="en-US" sz="32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5 fold cross validation on 5 models (XGBC,DTC,RFC,ANN,KNN) on the train dataset and calculate their performance metric (accuracy , F1 measure).</a:t>
            </a:r>
          </a:p>
          <a:p>
            <a:endParaRPr lang="en-US" sz="2400" cap="none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40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400" cap="none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40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400" cap="none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40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2400" cap="none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endParaRPr lang="en-US" sz="240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3200" cap="none" dirty="0">
                <a:solidFill>
                  <a:srgbClr val="000000"/>
                </a:solidFill>
                <a:latin typeface="Times New Roman" panose="02020603050405020304" pitchFamily="18" charset="0"/>
              </a:rPr>
              <a:t>RFC performed better in each fold than XGBC another 3 models are not performed as RFC and XGBC.       </a:t>
            </a:r>
            <a:endParaRPr lang="en-US" sz="3200" cap="none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0ABA936-71E2-4204-9C49-C3EE8D0D5D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660058"/>
              </p:ext>
            </p:extLst>
          </p:nvPr>
        </p:nvGraphicFramePr>
        <p:xfrm>
          <a:off x="2514600" y="3884852"/>
          <a:ext cx="12344397" cy="48842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4432">
                  <a:extLst>
                    <a:ext uri="{9D8B030D-6E8A-4147-A177-3AD203B41FA5}">
                      <a16:colId xmlns:a16="http://schemas.microsoft.com/office/drawing/2014/main" val="252261841"/>
                    </a:ext>
                  </a:extLst>
                </a:gridCol>
                <a:gridCol w="1074432">
                  <a:extLst>
                    <a:ext uri="{9D8B030D-6E8A-4147-A177-3AD203B41FA5}">
                      <a16:colId xmlns:a16="http://schemas.microsoft.com/office/drawing/2014/main" val="2736846570"/>
                    </a:ext>
                  </a:extLst>
                </a:gridCol>
                <a:gridCol w="1132837">
                  <a:extLst>
                    <a:ext uri="{9D8B030D-6E8A-4147-A177-3AD203B41FA5}">
                      <a16:colId xmlns:a16="http://schemas.microsoft.com/office/drawing/2014/main" val="1655125096"/>
                    </a:ext>
                  </a:extLst>
                </a:gridCol>
                <a:gridCol w="1132837">
                  <a:extLst>
                    <a:ext uri="{9D8B030D-6E8A-4147-A177-3AD203B41FA5}">
                      <a16:colId xmlns:a16="http://schemas.microsoft.com/office/drawing/2014/main" val="4279419797"/>
                    </a:ext>
                  </a:extLst>
                </a:gridCol>
                <a:gridCol w="1132837">
                  <a:extLst>
                    <a:ext uri="{9D8B030D-6E8A-4147-A177-3AD203B41FA5}">
                      <a16:colId xmlns:a16="http://schemas.microsoft.com/office/drawing/2014/main" val="2560092353"/>
                    </a:ext>
                  </a:extLst>
                </a:gridCol>
                <a:gridCol w="1132837">
                  <a:extLst>
                    <a:ext uri="{9D8B030D-6E8A-4147-A177-3AD203B41FA5}">
                      <a16:colId xmlns:a16="http://schemas.microsoft.com/office/drawing/2014/main" val="89109222"/>
                    </a:ext>
                  </a:extLst>
                </a:gridCol>
                <a:gridCol w="1132837">
                  <a:extLst>
                    <a:ext uri="{9D8B030D-6E8A-4147-A177-3AD203B41FA5}">
                      <a16:colId xmlns:a16="http://schemas.microsoft.com/office/drawing/2014/main" val="3990905575"/>
                    </a:ext>
                  </a:extLst>
                </a:gridCol>
                <a:gridCol w="1132837">
                  <a:extLst>
                    <a:ext uri="{9D8B030D-6E8A-4147-A177-3AD203B41FA5}">
                      <a16:colId xmlns:a16="http://schemas.microsoft.com/office/drawing/2014/main" val="441179923"/>
                    </a:ext>
                  </a:extLst>
                </a:gridCol>
                <a:gridCol w="1132837">
                  <a:extLst>
                    <a:ext uri="{9D8B030D-6E8A-4147-A177-3AD203B41FA5}">
                      <a16:colId xmlns:a16="http://schemas.microsoft.com/office/drawing/2014/main" val="4233001868"/>
                    </a:ext>
                  </a:extLst>
                </a:gridCol>
                <a:gridCol w="1132837">
                  <a:extLst>
                    <a:ext uri="{9D8B030D-6E8A-4147-A177-3AD203B41FA5}">
                      <a16:colId xmlns:a16="http://schemas.microsoft.com/office/drawing/2014/main" val="1492675393"/>
                    </a:ext>
                  </a:extLst>
                </a:gridCol>
                <a:gridCol w="1132837">
                  <a:extLst>
                    <a:ext uri="{9D8B030D-6E8A-4147-A177-3AD203B41FA5}">
                      <a16:colId xmlns:a16="http://schemas.microsoft.com/office/drawing/2014/main" val="1895543044"/>
                    </a:ext>
                  </a:extLst>
                </a:gridCol>
              </a:tblGrid>
              <a:tr h="382482">
                <a:tc rowSpan="2"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Fold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XGBC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DTC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RFC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ANN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KNN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307145"/>
                  </a:ext>
                </a:extLst>
              </a:tr>
              <a:tr h="4013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ACC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F1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ACC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F1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ACC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F1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ACC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F1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ACC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F1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5589306"/>
                  </a:ext>
                </a:extLst>
              </a:tr>
              <a:tr h="764964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1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0.9996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0.9996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0.9985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0.9985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0.9998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0.9998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0.9657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0.9745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0.955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0.9562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5551251"/>
                  </a:ext>
                </a:extLst>
              </a:tr>
              <a:tr h="764964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2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0.9998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0.9998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0.9985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0.9984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0.9998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0.9998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0.9310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0.9720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0.952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0.9537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0283339"/>
                  </a:ext>
                </a:extLst>
              </a:tr>
              <a:tr h="658074">
                <a:tc>
                  <a:txBody>
                    <a:bodyPr/>
                    <a:lstStyle/>
                    <a:p>
                      <a:r>
                        <a:rPr lang="en-US" sz="2000" b="1">
                          <a:effectLst/>
                        </a:rPr>
                        <a:t>3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0.9998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0.9998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0.9985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0.9985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0.9998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0.9998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0.9801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0.9445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0.955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0.9564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5667639"/>
                  </a:ext>
                </a:extLst>
              </a:tr>
              <a:tr h="764964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4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0.9997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0.9997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0.9986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0.9986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0.9998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0.9998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0.9810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0.9798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0.956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0.9566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5660222"/>
                  </a:ext>
                </a:extLst>
              </a:tr>
              <a:tr h="764964"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5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0.9998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0.9998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0.9984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0.9986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0.9999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0.9999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0.9769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0.9791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0.955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0.9559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2350976"/>
                  </a:ext>
                </a:extLst>
              </a:tr>
              <a:tr h="382482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Avg.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0.9997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0.9997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0.9985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0.9985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0.9998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  <a:latin typeface="Calibri" panose="020F0502020204030204" pitchFamily="34" charset="0"/>
                          <a:cs typeface="Times New Roman" panose="02020603050405020304" pitchFamily="18" charset="0"/>
                        </a:rPr>
                        <a:t>0.9998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0.9669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0.9699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0.9546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0.9575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6760860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598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76802-B68D-4D63-86BC-51B569D0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61" y="927776"/>
            <a:ext cx="15546679" cy="1396324"/>
          </a:xfrm>
        </p:spPr>
        <p:txBody>
          <a:bodyPr>
            <a:normAutofit/>
          </a:bodyPr>
          <a:lstStyle/>
          <a:p>
            <a:r>
              <a:rPr lang="en-US" sz="4400" b="1" cap="none" dirty="0"/>
              <a:t>Experimental Results(all models)</a:t>
            </a:r>
            <a:endParaRPr lang="en-US" sz="4400" cap="none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546D17F-9CA9-438C-9DFD-4E8B0A45A1E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58055994"/>
              </p:ext>
            </p:extLst>
          </p:nvPr>
        </p:nvGraphicFramePr>
        <p:xfrm>
          <a:off x="1370661" y="2253343"/>
          <a:ext cx="16154399" cy="69808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1282595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84790121"/>
                    </a:ext>
                  </a:extLst>
                </a:gridCol>
                <a:gridCol w="1214200">
                  <a:extLst>
                    <a:ext uri="{9D8B030D-6E8A-4147-A177-3AD203B41FA5}">
                      <a16:colId xmlns:a16="http://schemas.microsoft.com/office/drawing/2014/main" val="2882586090"/>
                    </a:ext>
                  </a:extLst>
                </a:gridCol>
                <a:gridCol w="1223471">
                  <a:extLst>
                    <a:ext uri="{9D8B030D-6E8A-4147-A177-3AD203B41FA5}">
                      <a16:colId xmlns:a16="http://schemas.microsoft.com/office/drawing/2014/main" val="992748896"/>
                    </a:ext>
                  </a:extLst>
                </a:gridCol>
                <a:gridCol w="1305473">
                  <a:extLst>
                    <a:ext uri="{9D8B030D-6E8A-4147-A177-3AD203B41FA5}">
                      <a16:colId xmlns:a16="http://schemas.microsoft.com/office/drawing/2014/main" val="646600895"/>
                    </a:ext>
                  </a:extLst>
                </a:gridCol>
                <a:gridCol w="1305473">
                  <a:extLst>
                    <a:ext uri="{9D8B030D-6E8A-4147-A177-3AD203B41FA5}">
                      <a16:colId xmlns:a16="http://schemas.microsoft.com/office/drawing/2014/main" val="2302435615"/>
                    </a:ext>
                  </a:extLst>
                </a:gridCol>
                <a:gridCol w="1581722">
                  <a:extLst>
                    <a:ext uri="{9D8B030D-6E8A-4147-A177-3AD203B41FA5}">
                      <a16:colId xmlns:a16="http://schemas.microsoft.com/office/drawing/2014/main" val="317139498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13515692"/>
                    </a:ext>
                  </a:extLst>
                </a:gridCol>
                <a:gridCol w="2285061">
                  <a:extLst>
                    <a:ext uri="{9D8B030D-6E8A-4147-A177-3AD203B41FA5}">
                      <a16:colId xmlns:a16="http://schemas.microsoft.com/office/drawing/2014/main" val="1767484722"/>
                    </a:ext>
                  </a:extLst>
                </a:gridCol>
                <a:gridCol w="1752599">
                  <a:extLst>
                    <a:ext uri="{9D8B030D-6E8A-4147-A177-3AD203B41FA5}">
                      <a16:colId xmlns:a16="http://schemas.microsoft.com/office/drawing/2014/main" val="684651406"/>
                    </a:ext>
                  </a:extLst>
                </a:gridCol>
              </a:tblGrid>
              <a:tr h="1396693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Method</a:t>
                      </a:r>
                      <a:endParaRPr lang="en-US" sz="2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Performance Metric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 err="1">
                          <a:effectLst/>
                        </a:rPr>
                        <a:t>XGBC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DTC</a:t>
                      </a:r>
                      <a:endParaRPr lang="en-US" sz="2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RFC</a:t>
                      </a:r>
                      <a:endParaRPr lang="en-US" sz="2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ANN</a:t>
                      </a:r>
                      <a:endParaRPr lang="en-US" sz="2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KNN</a:t>
                      </a:r>
                      <a:endParaRPr lang="en-US" sz="2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Ensemble   learning :   Voting</a:t>
                      </a:r>
                      <a:endParaRPr lang="en-US" sz="2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Performance</a:t>
                      </a:r>
                      <a:endParaRPr lang="en-US" sz="2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Speed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1725756"/>
                  </a:ext>
                </a:extLst>
              </a:tr>
              <a:tr h="550212">
                <a:tc rowSpan="2"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 Method -1 (</a:t>
                      </a:r>
                      <a:r>
                        <a:rPr lang="en-US" sz="2000" dirty="0" err="1">
                          <a:effectLst/>
                        </a:rPr>
                        <a:t>cor_fi_nor</a:t>
                      </a:r>
                      <a:r>
                        <a:rPr lang="en-US" sz="2000" dirty="0">
                          <a:effectLst/>
                        </a:rPr>
                        <a:t>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ACC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0.99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0.99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0.99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0.99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0.99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Very Well</a:t>
                      </a:r>
                      <a:endParaRPr lang="en-US" sz="2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</a:rPr>
                        <a:t>Very Fast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63449"/>
                  </a:ext>
                </a:extLst>
              </a:tr>
              <a:tr h="9311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F1</a:t>
                      </a:r>
                      <a:endParaRPr lang="en-US" sz="2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0.862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0.83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0.868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0.80</a:t>
                      </a:r>
                      <a:endParaRPr lang="en-US" sz="2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effectLst/>
                        </a:rPr>
                        <a:t>0.85</a:t>
                      </a:r>
                      <a:endParaRPr lang="en-US" sz="24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280132"/>
                  </a:ext>
                </a:extLst>
              </a:tr>
              <a:tr h="684238">
                <a:tc rowSpan="2"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 Method -2(PCA)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ACC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r>
                        <a:rPr lang="en-US" sz="2800">
                          <a:effectLst/>
                        </a:rPr>
                        <a:t>Not good</a:t>
                      </a:r>
                      <a:endParaRPr lang="en-US" sz="2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Not   slow</a:t>
                      </a:r>
                      <a:endParaRPr lang="en-US" sz="2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1383553"/>
                  </a:ext>
                </a:extLst>
              </a:tr>
              <a:tr h="10443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F1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0.82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0.83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0.83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0.82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0.53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432522"/>
                  </a:ext>
                </a:extLst>
              </a:tr>
              <a:tr h="507888">
                <a:tc rowSpan="2"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Method -3(GA)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ACC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0.99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r>
                        <a:rPr lang="en-US" sz="2800" b="1" dirty="0">
                          <a:effectLst/>
                        </a:rPr>
                        <a:t>Excellent</a:t>
                      </a:r>
                      <a:endParaRPr lang="en-US" sz="28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Very Slow</a:t>
                      </a:r>
                      <a:endParaRPr lang="en-US" sz="2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9212028"/>
                  </a:ext>
                </a:extLst>
              </a:tr>
              <a:tr h="5078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F1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0.88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0.84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0.87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0.85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effectLst/>
                        </a:rPr>
                        <a:t>0.85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692310"/>
                  </a:ext>
                </a:extLst>
              </a:tr>
              <a:tr h="684238">
                <a:tc rowSpan="2"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Method-4(</a:t>
                      </a:r>
                      <a:r>
                        <a:rPr lang="en-US" sz="2000" dirty="0" err="1">
                          <a:effectLst/>
                        </a:rPr>
                        <a:t>Ensemble_learning</a:t>
                      </a:r>
                      <a:r>
                        <a:rPr lang="en-US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ACC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 -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-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0.99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</a:rPr>
                        <a:t>Well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Fast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3407066"/>
                  </a:ext>
                </a:extLst>
              </a:tr>
              <a:tr h="674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F1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0.85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330488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229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371600" y="1181100"/>
            <a:ext cx="14058900" cy="1524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/>
              <a:t>Experimental Results</a:t>
            </a:r>
            <a:r>
              <a:rPr lang="en-US" sz="5400" cap="none" dirty="0"/>
              <a:t>(Method Selection</a:t>
            </a:r>
            <a:r>
              <a:rPr lang="en-US" sz="4800" cap="none" dirty="0"/>
              <a:t>)</a:t>
            </a:r>
          </a:p>
          <a:p>
            <a:endParaRPr lang="en-US" sz="4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371600" y="21717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95BF6-10E8-48E9-BECC-CD73AE25E3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705100"/>
            <a:ext cx="16230600" cy="6000750"/>
          </a:xfrm>
        </p:spPr>
        <p:txBody>
          <a:bodyPr/>
          <a:lstStyle/>
          <a:p>
            <a:r>
              <a:rPr lang="en-US" sz="3200" cap="none" dirty="0"/>
              <a:t>Method-3 performed tiny better than Method-1 but it is very slow speed.</a:t>
            </a:r>
          </a:p>
          <a:p>
            <a:r>
              <a:rPr lang="en-US" sz="3200" cap="none" dirty="0"/>
              <a:t>Method-2 PCA not performed well as it is a highly unbalance dataset.</a:t>
            </a:r>
          </a:p>
          <a:p>
            <a:r>
              <a:rPr lang="en-US" sz="3200" cap="none" dirty="0"/>
              <a:t>Method-4 performed good but it is also a slow process.</a:t>
            </a:r>
          </a:p>
          <a:p>
            <a:r>
              <a:rPr lang="en-US" sz="3200" cap="none" dirty="0"/>
              <a:t>As this dataset is highly unbalanced and after applying </a:t>
            </a:r>
            <a:r>
              <a:rPr lang="en-US" sz="3200" dirty="0"/>
              <a:t>smote </a:t>
            </a:r>
            <a:r>
              <a:rPr lang="en-US" sz="3200" cap="none" dirty="0"/>
              <a:t>operation it consists a huge amount of data </a:t>
            </a:r>
            <a:r>
              <a:rPr lang="en-US" sz="3200" cap="none" dirty="0">
                <a:effectLst/>
                <a:latin typeface="var(--jp-code-font-family)"/>
                <a:ea typeface="Calibri" panose="020F0502020204030204" pitchFamily="34" charset="0"/>
                <a:cs typeface="Times New Roman" panose="02020603050405020304" pitchFamily="18" charset="0"/>
              </a:rPr>
              <a:t>454902 </a:t>
            </a:r>
            <a:r>
              <a:rPr lang="en-US" sz="32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samples in total so there need a  method that give high speed and better performance all this condition meet method-1.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6687800" y="9239250"/>
            <a:ext cx="1146323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316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78AE-79CE-4A37-8D48-8E29DE670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1561188"/>
            <a:ext cx="15393340" cy="1243924"/>
          </a:xfrm>
        </p:spPr>
        <p:txBody>
          <a:bodyPr>
            <a:normAutofit fontScale="90000"/>
          </a:bodyPr>
          <a:lstStyle/>
          <a:p>
            <a:r>
              <a:rPr lang="en-US" sz="4000" b="1" dirty="0" smtClean="0"/>
              <a:t>Experimental </a:t>
            </a:r>
            <a:r>
              <a:rPr lang="en-US" sz="4000" b="1" dirty="0"/>
              <a:t>Results </a:t>
            </a:r>
            <a:r>
              <a:rPr lang="en-US" sz="4000" cap="none" dirty="0" smtClean="0"/>
              <a:t>(Model </a:t>
            </a:r>
            <a:r>
              <a:rPr lang="en-US" sz="4000" cap="none" dirty="0"/>
              <a:t>Selection)</a:t>
            </a:r>
            <a:br>
              <a:rPr lang="en-US" sz="4000" cap="none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31D55-1D44-4254-A91C-4F7AD3ABD1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9140" y="2767012"/>
            <a:ext cx="16839260" cy="7100887"/>
          </a:xfrm>
        </p:spPr>
        <p:txBody>
          <a:bodyPr/>
          <a:lstStyle/>
          <a:p>
            <a:r>
              <a:rPr lang="en-US" sz="3200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 Method-1 XGBC and RFC performed well as their F1 measure score is 0.862 and 0.868 respectively where DTC , KNN and ANN F1 measure score is 0.83 ,0.85 and 0.80 respectively.</a:t>
            </a:r>
          </a:p>
          <a:p>
            <a:endParaRPr lang="en-US" sz="3200" cap="none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3200" cap="none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3200" cap="none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3200" cap="none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3200" cap="none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3200" cap="none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3200" cap="none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              Fig-1 XGBC Confusion Matrix                               Fig-2 RFC Confusion Matrix</a:t>
            </a:r>
          </a:p>
          <a:p>
            <a:endParaRPr lang="en-US" sz="3200" cap="none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3200" cap="none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32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6224C-6A40-49DF-BC82-6CCA40E8703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457700"/>
            <a:ext cx="5105400" cy="39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27ABFA-B1B9-4642-9FD2-D769F4B401C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457699"/>
            <a:ext cx="6017416" cy="39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890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BE5CC-4833-4B13-8E2C-F11D26E16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63" y="927776"/>
            <a:ext cx="15546677" cy="2463124"/>
          </a:xfrm>
        </p:spPr>
        <p:txBody>
          <a:bodyPr>
            <a:normAutofit fontScale="90000"/>
          </a:bodyPr>
          <a:lstStyle/>
          <a:p>
            <a:r>
              <a:rPr lang="en-US" sz="4000" cap="none" dirty="0"/>
              <a:t/>
            </a:r>
            <a:br>
              <a:rPr lang="en-US" sz="4000" cap="none" dirty="0"/>
            </a:br>
            <a:r>
              <a:rPr lang="en-US" sz="5300" b="1" cap="none" dirty="0" smtClean="0"/>
              <a:t>Experimental Results</a:t>
            </a:r>
            <a:r>
              <a:rPr lang="en-US" sz="4400" b="1" dirty="0" smtClean="0"/>
              <a:t>(Roc </a:t>
            </a:r>
            <a:r>
              <a:rPr lang="en-US" sz="4400" b="1" cap="none" dirty="0" err="1"/>
              <a:t>AUC</a:t>
            </a:r>
            <a:r>
              <a:rPr lang="en-US" sz="4400" b="1" cap="none" dirty="0"/>
              <a:t> </a:t>
            </a:r>
            <a:r>
              <a:rPr lang="en-US" sz="4400" b="1" cap="none" dirty="0" smtClean="0"/>
              <a:t>Curve)</a:t>
            </a:r>
            <a:r>
              <a:rPr lang="en-US" sz="4400" b="1" cap="none" dirty="0"/>
              <a:t/>
            </a:r>
            <a:br>
              <a:rPr lang="en-US" sz="4400" b="1" cap="none" dirty="0"/>
            </a:br>
            <a:r>
              <a:rPr lang="en-US" sz="4000" cap="none" dirty="0"/>
              <a:t/>
            </a:r>
            <a:br>
              <a:rPr lang="en-US" sz="4000" cap="none" dirty="0"/>
            </a:br>
            <a:r>
              <a:rPr lang="en-US" sz="40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ROC AUC curve is a one kind of performance measurement at various threshold level for the classification problem.</a:t>
            </a:r>
            <a:r>
              <a:rPr lang="en-US" sz="40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4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26E71D-02E2-43FD-A0D2-FFDEBA0581A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3614470"/>
            <a:ext cx="5876238" cy="560316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2F326-E5C3-4AB5-89D2-3E391D2A3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752" y="3590225"/>
            <a:ext cx="6072588" cy="560316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424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14D7E-E4F3-4950-82FA-F4B258B2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cap="none" dirty="0"/>
              <a:t>Experimental Results </a:t>
            </a:r>
            <a:r>
              <a:rPr lang="en-US" sz="4400" cap="none" dirty="0"/>
              <a:t>(</a:t>
            </a:r>
            <a:r>
              <a:rPr lang="en-US" sz="44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Precision recall curve </a:t>
            </a:r>
            <a:r>
              <a:rPr lang="en-US" sz="4400" cap="none" dirty="0"/>
              <a:t>)</a:t>
            </a:r>
            <a:br>
              <a:rPr lang="en-US" sz="4400" cap="none" dirty="0"/>
            </a:b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0073B-575B-4C73-AE22-0677A2A972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1" y="2324101"/>
            <a:ext cx="15925800" cy="6362700"/>
          </a:xfrm>
        </p:spPr>
        <p:txBody>
          <a:bodyPr/>
          <a:lstStyle/>
          <a:p>
            <a:r>
              <a:rPr lang="en-US" b="0" i="0" cap="none" dirty="0">
                <a:solidFill>
                  <a:srgbClr val="202124"/>
                </a:solidFill>
                <a:effectLst/>
                <a:latin typeface="Google Sans"/>
              </a:rPr>
              <a:t>The precision-recall curve </a:t>
            </a:r>
            <a:r>
              <a:rPr lang="en-US" b="0" i="0" cap="none" dirty="0">
                <a:solidFill>
                  <a:srgbClr val="040C28"/>
                </a:solidFill>
                <a:effectLst/>
                <a:latin typeface="Google Sans"/>
              </a:rPr>
              <a:t>shows the tradeoff between precision and recall for different threshold</a:t>
            </a:r>
            <a:endParaRPr lang="en-US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0C47C-1EB1-46E9-B29C-7FDE02B4E40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848100"/>
            <a:ext cx="5486400" cy="497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DF26A4-09F7-435E-901E-16474BF0307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3695701"/>
            <a:ext cx="5486400" cy="51292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808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2E25-D2B1-45F7-94DC-395FD283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cap="none" dirty="0"/>
              <a:t>Experimental Results</a:t>
            </a:r>
            <a:r>
              <a:rPr lang="en-US" sz="4000" cap="none" dirty="0"/>
              <a:t>(Compare different metric between XGBC and RFC)</a:t>
            </a:r>
            <a:br>
              <a:rPr lang="en-US" sz="4000" cap="none" dirty="0"/>
            </a:br>
            <a:endParaRPr lang="en-US" sz="4000" cap="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C5AB92-1E2E-4C61-92F4-7594916A778D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695700"/>
            <a:ext cx="111252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51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6910-4E39-4F56-946E-FB20D2C7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cap="none" dirty="0"/>
              <a:t>Experimental results</a:t>
            </a:r>
            <a:r>
              <a:rPr lang="en-US" sz="4000" cap="none" dirty="0"/>
              <a:t>(</a:t>
            </a:r>
            <a:r>
              <a:rPr lang="en-US" sz="40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</a:t>
            </a:r>
            <a:r>
              <a:rPr lang="en-US" sz="4000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,FN,TP and TN  of XGBC and RFC</a:t>
            </a:r>
            <a:r>
              <a:rPr lang="en-US" sz="4000" cap="none" dirty="0"/>
              <a:t>)</a:t>
            </a:r>
            <a:br>
              <a:rPr lang="en-US" sz="4000" cap="none" dirty="0"/>
            </a:br>
            <a:endParaRPr lang="en-US" sz="4000" cap="none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B95C048-9292-4366-8DF6-C493592C148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097" y="3162301"/>
            <a:ext cx="11216044" cy="601980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5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354899"/>
            <a:ext cx="6685431" cy="8463944"/>
          </a:xfrm>
          <a:custGeom>
            <a:avLst/>
            <a:gdLst/>
            <a:ahLst/>
            <a:cxnLst/>
            <a:rect l="l" t="t" r="r" b="b"/>
            <a:pathLst>
              <a:path w="6685431" h="8463944">
                <a:moveTo>
                  <a:pt x="0" y="0"/>
                </a:moveTo>
                <a:lnTo>
                  <a:pt x="6685431" y="0"/>
                </a:lnTo>
                <a:lnTo>
                  <a:pt x="6685431" y="8463943"/>
                </a:lnTo>
                <a:lnTo>
                  <a:pt x="0" y="8463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01" r="-1330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685431" y="299079"/>
            <a:ext cx="11145369" cy="11251531"/>
            <a:chOff x="0" y="-9525"/>
            <a:chExt cx="14098492" cy="15002040"/>
          </a:xfrm>
        </p:grpSpPr>
        <p:sp>
          <p:nvSpPr>
            <p:cNvPr id="4" name="TextBox 4"/>
            <p:cNvSpPr txBox="1"/>
            <p:nvPr/>
          </p:nvSpPr>
          <p:spPr>
            <a:xfrm>
              <a:off x="0" y="1621335"/>
              <a:ext cx="14098492" cy="13371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11541" lvl="1" indent="-355770" algn="just">
                <a:lnSpc>
                  <a:spcPts val="4613"/>
                </a:lnSpc>
                <a:buFont typeface="Arial"/>
                <a:buChar char="•"/>
              </a:pPr>
              <a:endParaRPr lang="en-US" sz="3000" dirty="0">
                <a:solidFill>
                  <a:srgbClr val="000000"/>
                </a:solidFill>
                <a:latin typeface="DM Sans"/>
              </a:endParaRPr>
            </a:p>
            <a:p>
              <a:pPr marL="711541" lvl="1" indent="-355770" algn="just">
                <a:lnSpc>
                  <a:spcPts val="4613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DM Sans"/>
                </a:rPr>
                <a:t>Credit Card is a plastic card issued to users as a System of </a:t>
              </a:r>
              <a:r>
                <a:rPr lang="en-US" sz="3000" dirty="0" err="1">
                  <a:solidFill>
                    <a:srgbClr val="000000"/>
                  </a:solidFill>
                  <a:latin typeface="DM Sans"/>
                </a:rPr>
                <a:t>ePayment</a:t>
              </a:r>
              <a:r>
                <a:rPr lang="en-US" sz="3000" dirty="0">
                  <a:solidFill>
                    <a:srgbClr val="000000"/>
                  </a:solidFill>
                  <a:latin typeface="DM Sans"/>
                </a:rPr>
                <a:t>.</a:t>
              </a:r>
              <a:endParaRPr lang="en-US" sz="600" dirty="0">
                <a:solidFill>
                  <a:srgbClr val="000000"/>
                </a:solidFill>
                <a:latin typeface="DM Sans"/>
              </a:endParaRPr>
            </a:p>
            <a:p>
              <a:pPr marL="711541" lvl="1" indent="-355770" algn="just">
                <a:lnSpc>
                  <a:spcPts val="4613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DM Sans"/>
                </a:rPr>
                <a:t>Credit Card Security relies on the Physical Security of the plastic card and the privacy of the Credit Card Number.</a:t>
              </a:r>
              <a:endParaRPr lang="en-US" sz="2800" dirty="0">
                <a:solidFill>
                  <a:srgbClr val="000000"/>
                </a:solidFill>
                <a:latin typeface="DM Sans"/>
              </a:endParaRPr>
            </a:p>
            <a:p>
              <a:pPr marL="711541" lvl="1" indent="-355770" algn="just">
                <a:lnSpc>
                  <a:spcPts val="4613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DM Sans"/>
                </a:rPr>
                <a:t>Globalization and increased use of Internet has resulted in a considerable proliferation of Credit Card Transactions throughout the world.</a:t>
              </a:r>
            </a:p>
            <a:p>
              <a:pPr marL="711541" lvl="1" indent="-355770" algn="just">
                <a:lnSpc>
                  <a:spcPts val="4613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DM Sans"/>
                </a:rPr>
                <a:t>Credit Card Fraud is termed as a criminal duplicity or international deception with the intention of making a profit—mostly financial. </a:t>
              </a:r>
            </a:p>
            <a:p>
              <a:pPr marL="711541" lvl="1" indent="-355770" algn="just">
                <a:lnSpc>
                  <a:spcPts val="4613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DM Sans"/>
                </a:rPr>
                <a:t>Need to prevent fraudulent activities using modern technology.</a:t>
              </a:r>
            </a:p>
            <a:p>
              <a:pPr marL="711541" lvl="1" indent="-355770" algn="just">
                <a:lnSpc>
                  <a:spcPts val="4613"/>
                </a:lnSpc>
                <a:buFont typeface="Arial"/>
                <a:buChar char="•"/>
              </a:pPr>
              <a:endParaRPr lang="en-US" sz="3200" dirty="0">
                <a:solidFill>
                  <a:srgbClr val="000000"/>
                </a:solidFill>
                <a:latin typeface="DM Sans"/>
              </a:endParaRPr>
            </a:p>
            <a:p>
              <a:pPr marL="711541" lvl="1" indent="-355770" algn="just">
                <a:lnSpc>
                  <a:spcPts val="4613"/>
                </a:lnSpc>
                <a:buFont typeface="Arial"/>
                <a:buChar char="•"/>
              </a:pPr>
              <a:endParaRPr lang="en-US" sz="3200" dirty="0">
                <a:solidFill>
                  <a:srgbClr val="000000"/>
                </a:solidFill>
                <a:latin typeface="DM Sans"/>
              </a:endParaRPr>
            </a:p>
            <a:p>
              <a:pPr marL="711541" lvl="1" indent="-355770" algn="just">
                <a:lnSpc>
                  <a:spcPts val="4613"/>
                </a:lnSpc>
                <a:buFont typeface="Arial"/>
                <a:buChar char="•"/>
              </a:pPr>
              <a:endParaRPr lang="en-US" sz="3200" dirty="0">
                <a:solidFill>
                  <a:srgbClr val="000000"/>
                </a:solidFill>
                <a:latin typeface="DM Sans"/>
              </a:endParaRPr>
            </a:p>
            <a:p>
              <a:pPr marL="711541" lvl="1" indent="-355770" algn="just">
                <a:lnSpc>
                  <a:spcPts val="4613"/>
                </a:lnSpc>
                <a:buFont typeface="Arial"/>
                <a:buChar char="•"/>
              </a:pPr>
              <a:endParaRPr lang="en-US" sz="3200" dirty="0">
                <a:solidFill>
                  <a:srgbClr val="000000"/>
                </a:solidFill>
                <a:latin typeface="DM San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839692" y="-9525"/>
              <a:ext cx="13258800" cy="12311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7200"/>
                </a:lnSpc>
                <a:spcBef>
                  <a:spcPct val="0"/>
                </a:spcBef>
              </a:pPr>
              <a:r>
                <a:rPr lang="en-US" sz="4800" dirty="0">
                  <a:solidFill>
                    <a:srgbClr val="000000"/>
                  </a:solidFill>
                  <a:latin typeface="DM Sans Bold"/>
                </a:rPr>
                <a:t>Introduction</a:t>
              </a:r>
            </a:p>
          </p:txBody>
        </p:sp>
      </p:grpSp>
      <p:sp>
        <p:nvSpPr>
          <p:cNvPr id="14" name="AutoShape 12"/>
          <p:cNvSpPr/>
          <p:nvPr/>
        </p:nvSpPr>
        <p:spPr>
          <a:xfrm flipV="1">
            <a:off x="1219200" y="1503866"/>
            <a:ext cx="16535400" cy="58234"/>
          </a:xfrm>
          <a:prstGeom prst="line">
            <a:avLst/>
          </a:prstGeom>
          <a:ln w="104775" cap="flat">
            <a:solidFill>
              <a:srgbClr val="2913DC">
                <a:alpha val="55686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DAEDD-288A-42E1-9179-00CC2AC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cap="none" dirty="0"/>
              <a:t>Experimental Results</a:t>
            </a:r>
            <a:r>
              <a:rPr lang="en-US" sz="4800" cap="none" dirty="0"/>
              <a:t>(</a:t>
            </a:r>
            <a:r>
              <a:rPr lang="en-US" sz="480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4800" cap="non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odel selection</a:t>
            </a:r>
            <a:r>
              <a:rPr lang="en-US" sz="4800" cap="none" dirty="0"/>
              <a:t>)</a:t>
            </a:r>
            <a:br>
              <a:rPr lang="en-US" sz="4800" cap="none" dirty="0"/>
            </a:br>
            <a:endParaRPr lang="en-US" sz="4800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BF0E1-4152-4265-8079-3EE3AF229E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90601" y="2476501"/>
            <a:ext cx="15925800" cy="6210300"/>
          </a:xfrm>
        </p:spPr>
        <p:txBody>
          <a:bodyPr>
            <a:normAutofit/>
          </a:bodyPr>
          <a:lstStyle/>
          <a:p>
            <a:r>
              <a:rPr lang="en-US" sz="36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 score ,F1 Measure ,precision and  recall are high in RFC.</a:t>
            </a:r>
          </a:p>
          <a:p>
            <a:r>
              <a:rPr lang="en-US" sz="36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True Positive and False </a:t>
            </a:r>
            <a:r>
              <a:rPr lang="en-US" sz="3600" cap="none" dirty="0"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en-US" sz="36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egative are same but True </a:t>
            </a:r>
            <a:r>
              <a:rPr lang="en-US" sz="3600" cap="none" dirty="0"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en-US" sz="36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egative In XGBC is 0.131% and in RFC is 0.133% and False </a:t>
            </a:r>
            <a:r>
              <a:rPr lang="en-US" sz="3600" cap="none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sz="3600" cap="none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ositive in XGBC is 0.040% and in RFC is 0.038%.</a:t>
            </a:r>
          </a:p>
          <a:p>
            <a:r>
              <a:rPr lang="en-US" sz="3600" cap="none" dirty="0">
                <a:latin typeface="Times New Roman" panose="02020603050405020304" pitchFamily="18" charset="0"/>
                <a:ea typeface="Calibri" panose="020F0502020204030204" pitchFamily="34" charset="0"/>
              </a:rPr>
              <a:t>In this method True Negative is higher in RFC and False Positive is higher in XGBC model.</a:t>
            </a:r>
            <a:endParaRPr lang="en-US" sz="3600" cap="none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3600" cap="none" dirty="0">
                <a:latin typeface="Times New Roman" panose="02020603050405020304" pitchFamily="18" charset="0"/>
              </a:rPr>
              <a:t>For this method RFC performed better than XGBC. So we suggest RFC for this method.</a:t>
            </a:r>
            <a:endParaRPr lang="en-US" sz="3600" cap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474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D2F2-555B-4E7B-9D8B-E686E3B5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846EE-9C76-4CCB-9B80-24A80DC01C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66800" y="2575419"/>
            <a:ext cx="16306800" cy="6378081"/>
          </a:xfrm>
        </p:spPr>
        <p:txBody>
          <a:bodyPr>
            <a:normAutofit/>
          </a:bodyPr>
          <a:lstStyle/>
          <a:p>
            <a:r>
              <a:rPr lang="en-US" sz="3200" cap="none" dirty="0"/>
              <a:t>Although there is small amount of FP and FN that model can’t accurately detect.</a:t>
            </a:r>
          </a:p>
          <a:p>
            <a:r>
              <a:rPr lang="en-US" sz="3200" cap="none" dirty="0"/>
              <a:t> As there is </a:t>
            </a:r>
            <a:r>
              <a:rPr lang="en-US" sz="3200" b="0" i="0" cap="none" dirty="0">
                <a:effectLst/>
                <a:latin typeface="Söhne"/>
              </a:rPr>
              <a:t>larger number of legitimate transactions compared to fraudulent ones so this unbalance dataset solve with an artificial technique SMOTE which is not perfect all time.</a:t>
            </a:r>
          </a:p>
          <a:p>
            <a:r>
              <a:rPr lang="en-US" sz="3200" b="0" i="0" cap="none" dirty="0">
                <a:effectLst/>
                <a:latin typeface="Söhne"/>
              </a:rPr>
              <a:t>To enhance fraud detection accuracy, organizations often collect and analyze large amounts of sensitive data where data privacy some times faces challenges.</a:t>
            </a:r>
            <a:endParaRPr lang="en-US" sz="3200" cap="non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971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410200" y="1257300"/>
            <a:ext cx="7160156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10"/>
              </a:lnSpc>
            </a:pPr>
            <a:r>
              <a:rPr lang="en-US" sz="4800" b="1" dirty="0" smtClean="0">
                <a:solidFill>
                  <a:srgbClr val="000000"/>
                </a:solidFill>
                <a:latin typeface="Tw Cen MT (Headings)"/>
              </a:rPr>
              <a:t>Conclusion</a:t>
            </a:r>
            <a:endParaRPr lang="en-US" sz="4800" b="1" dirty="0">
              <a:solidFill>
                <a:srgbClr val="000000"/>
              </a:solidFill>
              <a:latin typeface="Tw Cen MT (Headings)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76400" y="2264767"/>
            <a:ext cx="16224349" cy="39281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1844" lvl="1" indent="-310922">
              <a:lnSpc>
                <a:spcPct val="150000"/>
              </a:lnSpc>
              <a:buFont typeface="Arial"/>
              <a:buChar char="•"/>
            </a:pPr>
            <a:r>
              <a:rPr lang="en-US" sz="2880" dirty="0">
                <a:solidFill>
                  <a:srgbClr val="000000"/>
                </a:solidFill>
                <a:latin typeface="DM Sans"/>
              </a:rPr>
              <a:t>Collection of dataset from </a:t>
            </a:r>
            <a:r>
              <a:rPr lang="en-US" sz="2880" dirty="0" err="1">
                <a:solidFill>
                  <a:srgbClr val="000000"/>
                </a:solidFill>
                <a:latin typeface="DM Sans"/>
              </a:rPr>
              <a:t>kaggle</a:t>
            </a:r>
            <a:r>
              <a:rPr lang="en-US" sz="2880" dirty="0">
                <a:solidFill>
                  <a:srgbClr val="000000"/>
                </a:solidFill>
                <a:latin typeface="DM Sans"/>
              </a:rPr>
              <a:t> containing card transactions</a:t>
            </a:r>
          </a:p>
          <a:p>
            <a:pPr marL="621844" lvl="1" indent="-310922">
              <a:lnSpc>
                <a:spcPct val="150000"/>
              </a:lnSpc>
              <a:buFont typeface="Arial"/>
              <a:buChar char="•"/>
            </a:pPr>
            <a:r>
              <a:rPr lang="en-US" sz="2880" dirty="0">
                <a:solidFill>
                  <a:srgbClr val="000000"/>
                </a:solidFill>
                <a:latin typeface="DM Sans"/>
              </a:rPr>
              <a:t>Completing pre-processing of dataset and dividing the dataset into train and test split.</a:t>
            </a:r>
          </a:p>
          <a:p>
            <a:pPr marL="621844" lvl="1" indent="-310922">
              <a:lnSpc>
                <a:spcPct val="150000"/>
              </a:lnSpc>
              <a:buFont typeface="Arial"/>
              <a:buChar char="•"/>
            </a:pPr>
            <a:r>
              <a:rPr lang="en-US" sz="2880" dirty="0">
                <a:solidFill>
                  <a:srgbClr val="000000"/>
                </a:solidFill>
                <a:latin typeface="DM Sans"/>
              </a:rPr>
              <a:t>Then applying SMOTE- sampling technique</a:t>
            </a:r>
          </a:p>
          <a:p>
            <a:pPr marL="621844" lvl="1" indent="-310922">
              <a:lnSpc>
                <a:spcPct val="150000"/>
              </a:lnSpc>
              <a:buFont typeface="Arial"/>
              <a:buChar char="•"/>
            </a:pPr>
            <a:r>
              <a:rPr lang="en-US" sz="2880" dirty="0">
                <a:solidFill>
                  <a:srgbClr val="000000"/>
                </a:solidFill>
                <a:latin typeface="DM Sans"/>
              </a:rPr>
              <a:t> Applying different methods and select the best one.</a:t>
            </a:r>
          </a:p>
          <a:p>
            <a:pPr marL="621844" lvl="1" indent="-310922">
              <a:lnSpc>
                <a:spcPct val="150000"/>
              </a:lnSpc>
              <a:buFont typeface="Arial"/>
              <a:buChar char="•"/>
            </a:pPr>
            <a:r>
              <a:rPr lang="en-US" sz="2880" dirty="0">
                <a:solidFill>
                  <a:srgbClr val="000000"/>
                </a:solidFill>
                <a:latin typeface="DM Sans"/>
              </a:rPr>
              <a:t>Deploying dataset into machine learning algorithms</a:t>
            </a:r>
          </a:p>
          <a:p>
            <a:pPr marL="621844" lvl="1" indent="-310922" algn="l">
              <a:lnSpc>
                <a:spcPct val="150000"/>
              </a:lnSpc>
              <a:buFont typeface="Arial"/>
              <a:buChar char="•"/>
            </a:pPr>
            <a:r>
              <a:rPr lang="en-US" sz="2880" dirty="0">
                <a:solidFill>
                  <a:srgbClr val="000000"/>
                </a:solidFill>
                <a:latin typeface="DM Sans"/>
              </a:rPr>
              <a:t>Comparing different performance  metrics and choosing the best model.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0324314" y="346148"/>
            <a:ext cx="7506486" cy="2221230"/>
          </a:xfrm>
          <a:custGeom>
            <a:avLst/>
            <a:gdLst/>
            <a:ahLst/>
            <a:cxnLst/>
            <a:rect l="l" t="t" r="r" b="b"/>
            <a:pathLst>
              <a:path w="5663001" h="1675728">
                <a:moveTo>
                  <a:pt x="30941" y="0"/>
                </a:moveTo>
                <a:lnTo>
                  <a:pt x="5632060" y="0"/>
                </a:lnTo>
                <a:cubicBezTo>
                  <a:pt x="5649148" y="0"/>
                  <a:pt x="5663001" y="13853"/>
                  <a:pt x="5663001" y="30941"/>
                </a:cubicBezTo>
                <a:lnTo>
                  <a:pt x="5663001" y="1644787"/>
                </a:lnTo>
                <a:cubicBezTo>
                  <a:pt x="5663001" y="1652993"/>
                  <a:pt x="5659741" y="1660863"/>
                  <a:pt x="5653939" y="1666666"/>
                </a:cubicBezTo>
                <a:cubicBezTo>
                  <a:pt x="5648136" y="1672468"/>
                  <a:pt x="5640266" y="1675728"/>
                  <a:pt x="5632060" y="1675728"/>
                </a:cubicBezTo>
                <a:lnTo>
                  <a:pt x="30941" y="1675728"/>
                </a:lnTo>
                <a:cubicBezTo>
                  <a:pt x="22735" y="1675728"/>
                  <a:pt x="14865" y="1672468"/>
                  <a:pt x="9062" y="1666666"/>
                </a:cubicBezTo>
                <a:cubicBezTo>
                  <a:pt x="3260" y="1660863"/>
                  <a:pt x="0" y="1652993"/>
                  <a:pt x="0" y="1644787"/>
                </a:cubicBezTo>
                <a:lnTo>
                  <a:pt x="0" y="30941"/>
                </a:lnTo>
                <a:cubicBezTo>
                  <a:pt x="0" y="22735"/>
                  <a:pt x="3260" y="14865"/>
                  <a:pt x="9062" y="9062"/>
                </a:cubicBezTo>
                <a:cubicBezTo>
                  <a:pt x="14865" y="3260"/>
                  <a:pt x="22735" y="0"/>
                  <a:pt x="30941" y="0"/>
                </a:cubicBezTo>
                <a:close/>
              </a:path>
            </a:pathLst>
          </a:custGeom>
          <a:solidFill>
            <a:srgbClr val="E0D2EF"/>
          </a:solidFill>
          <a:ln cap="rnd">
            <a:noFill/>
            <a:prstDash val="sysDot"/>
            <a:round/>
          </a:ln>
        </p:spPr>
      </p:sp>
      <p:sp>
        <p:nvSpPr>
          <p:cNvPr id="6" name="AutoShape 6"/>
          <p:cNvSpPr/>
          <p:nvPr/>
        </p:nvSpPr>
        <p:spPr>
          <a:xfrm rot="1008">
            <a:off x="1219200" y="224021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5155632" y="755532"/>
            <a:ext cx="7976732" cy="123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DM Sans Bold"/>
              </a:rPr>
              <a:t>References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80457" y="2976762"/>
            <a:ext cx="1638300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[1]	E.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Ileberi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Y. Sun, and Z. Wang, “A machine learning based credit card fraud detection using the GA 	algorithm for feature selection,” </a:t>
            </a:r>
            <a:r>
              <a:rPr lang="en-US" sz="2800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J. Big Data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vol. 9, no. 1, 2022,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doi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 10.1186/s40537-022-00573-8.</a:t>
            </a:r>
          </a:p>
          <a:p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[2]	</a:t>
            </a:r>
            <a:r>
              <a:rPr lang="en-US" sz="2800" dirty="0"/>
              <a:t>L. K. </a:t>
            </a:r>
            <a:r>
              <a:rPr lang="en-US" sz="2800" dirty="0" err="1"/>
              <a:t>Lok</a:t>
            </a:r>
            <a:r>
              <a:rPr lang="en-US" sz="2800" dirty="0"/>
              <a:t>, V. A. Hameed, and M. E. Rana, “Hybrid machine learning approach for anomaly detection,” 	</a:t>
            </a:r>
            <a:r>
              <a:rPr lang="en-US" sz="2800" i="1" dirty="0" err="1"/>
              <a:t>Indones</a:t>
            </a:r>
            <a:r>
              <a:rPr lang="en-US" sz="2800" i="1" dirty="0"/>
              <a:t>. J. </a:t>
            </a:r>
            <a:r>
              <a:rPr lang="en-US" sz="2800" i="1" dirty="0" err="1"/>
              <a:t>Electr</a:t>
            </a:r>
            <a:r>
              <a:rPr lang="en-US" sz="2800" i="1" dirty="0"/>
              <a:t>. Eng. </a:t>
            </a:r>
            <a:r>
              <a:rPr lang="en-US" sz="2800" i="1" dirty="0" err="1"/>
              <a:t>Comput</a:t>
            </a:r>
            <a:r>
              <a:rPr lang="en-US" sz="2800" i="1" dirty="0"/>
              <a:t>. Sci.</a:t>
            </a:r>
            <a:r>
              <a:rPr lang="en-US" sz="2800" dirty="0"/>
              <a:t>, vol. 27, no. 2, pp. 1016–1024, 2022, </a:t>
            </a:r>
            <a:r>
              <a:rPr lang="en-US" sz="2800" dirty="0" err="1"/>
              <a:t>doi</a:t>
            </a:r>
            <a:r>
              <a:rPr lang="en-US" sz="2800" dirty="0"/>
              <a:t>:                 	10.11591/ijeecs.v27.i2.pp1016-1024.</a:t>
            </a:r>
          </a:p>
          <a:p>
            <a:endParaRPr lang="en-US" sz="2800" dirty="0"/>
          </a:p>
          <a:p>
            <a:r>
              <a:rPr lang="en-US" sz="2800" dirty="0"/>
              <a:t>[3] 	</a:t>
            </a:r>
            <a:r>
              <a:rPr lang="en-US" sz="2800" dirty="0" err="1"/>
              <a:t>Aburbeian</a:t>
            </a:r>
            <a:r>
              <a:rPr lang="en-US" sz="2800" dirty="0"/>
              <a:t>, A. H. M., &amp; </a:t>
            </a:r>
            <a:r>
              <a:rPr lang="en-US" sz="2800" dirty="0" err="1"/>
              <a:t>Ashqar</a:t>
            </a:r>
            <a:r>
              <a:rPr lang="en-US" sz="2800" dirty="0"/>
              <a:t>, H. I. (2023). Credit Card Fraud Detection Using Enhanced Random Forest 	Classifier for Imbalanced Data. Lecture Notes in Networks and Systems, 700 </a:t>
            </a:r>
            <a:r>
              <a:rPr lang="en-US" sz="2800" dirty="0" err="1"/>
              <a:t>LNNS</a:t>
            </a:r>
            <a:r>
              <a:rPr lang="en-US" sz="2800" dirty="0"/>
              <a:t>, 605–616. 	</a:t>
            </a:r>
            <a:r>
              <a:rPr lang="en-US" sz="2800" dirty="0">
                <a:hlinkClick r:id="rId2"/>
              </a:rPr>
              <a:t>https://doi.org/10.1007/978-3-031-33743-7_48/COVER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[4]	V. V. </a:t>
            </a:r>
            <a:r>
              <a:rPr lang="en-US" sz="2800" dirty="0" err="1"/>
              <a:t>Madhav</a:t>
            </a:r>
            <a:r>
              <a:rPr lang="en-US" sz="2800" dirty="0"/>
              <a:t> and K. A. </a:t>
            </a:r>
            <a:r>
              <a:rPr lang="en-US" sz="2800" dirty="0" err="1"/>
              <a:t>Kumari</a:t>
            </a:r>
            <a:r>
              <a:rPr lang="en-US" sz="2800" dirty="0"/>
              <a:t>, “Analysis of Credit Card Fraud Data using </a:t>
            </a:r>
            <a:r>
              <a:rPr lang="en-US" sz="2800" dirty="0" err="1"/>
              <a:t>PCA</a:t>
            </a:r>
            <a:r>
              <a:rPr lang="en-US" sz="2800" dirty="0"/>
              <a:t>,” </a:t>
            </a:r>
            <a:r>
              <a:rPr lang="en-US" sz="2800" dirty="0" err="1"/>
              <a:t>IOSR</a:t>
            </a:r>
            <a:r>
              <a:rPr lang="en-US" sz="2800" dirty="0"/>
              <a:t> J. Eng. 	www.iosrjen.org ISSN, vol. 10, no. 1, pp. 2278–8719, 2020, [Online]. Available: www.iosrjen.org</a:t>
            </a:r>
          </a:p>
          <a:p>
            <a:endParaRPr lang="en-US" sz="2800" dirty="0"/>
          </a:p>
          <a:p>
            <a:r>
              <a:rPr lang="en-US" sz="2800" dirty="0"/>
              <a:t>[5] 	</a:t>
            </a:r>
            <a:r>
              <a:rPr lang="en-US" sz="2800" dirty="0" err="1"/>
              <a:t>Sohony</a:t>
            </a:r>
            <a:r>
              <a:rPr lang="en-US" sz="2800" dirty="0"/>
              <a:t>, R. </a:t>
            </a:r>
            <a:r>
              <a:rPr lang="en-US" sz="2800" dirty="0" err="1"/>
              <a:t>Pratap</a:t>
            </a:r>
            <a:r>
              <a:rPr lang="en-US" sz="2800" dirty="0"/>
              <a:t>, and U. </a:t>
            </a:r>
            <a:r>
              <a:rPr lang="en-US" sz="2800" dirty="0" err="1"/>
              <a:t>Nambiar</a:t>
            </a:r>
            <a:r>
              <a:rPr lang="en-US" sz="2800" dirty="0"/>
              <a:t>, “Ensemble learning for credit card fraud detection,” ACM Int. Conf. 	Proceeding Ser., pp. 289–294, 2018, </a:t>
            </a:r>
            <a:r>
              <a:rPr lang="en-US" sz="2800" dirty="0" err="1"/>
              <a:t>doi</a:t>
            </a:r>
            <a:r>
              <a:rPr lang="en-US" sz="2800" dirty="0"/>
              <a:t>: 10.1145/3152494.3156815.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0324314" y="346148"/>
            <a:ext cx="7506486" cy="2221230"/>
          </a:xfrm>
          <a:custGeom>
            <a:avLst/>
            <a:gdLst/>
            <a:ahLst/>
            <a:cxnLst/>
            <a:rect l="l" t="t" r="r" b="b"/>
            <a:pathLst>
              <a:path w="5663001" h="1675728">
                <a:moveTo>
                  <a:pt x="30941" y="0"/>
                </a:moveTo>
                <a:lnTo>
                  <a:pt x="5632060" y="0"/>
                </a:lnTo>
                <a:cubicBezTo>
                  <a:pt x="5649148" y="0"/>
                  <a:pt x="5663001" y="13853"/>
                  <a:pt x="5663001" y="30941"/>
                </a:cubicBezTo>
                <a:lnTo>
                  <a:pt x="5663001" y="1644787"/>
                </a:lnTo>
                <a:cubicBezTo>
                  <a:pt x="5663001" y="1652993"/>
                  <a:pt x="5659741" y="1660863"/>
                  <a:pt x="5653939" y="1666666"/>
                </a:cubicBezTo>
                <a:cubicBezTo>
                  <a:pt x="5648136" y="1672468"/>
                  <a:pt x="5640266" y="1675728"/>
                  <a:pt x="5632060" y="1675728"/>
                </a:cubicBezTo>
                <a:lnTo>
                  <a:pt x="30941" y="1675728"/>
                </a:lnTo>
                <a:cubicBezTo>
                  <a:pt x="22735" y="1675728"/>
                  <a:pt x="14865" y="1672468"/>
                  <a:pt x="9062" y="1666666"/>
                </a:cubicBezTo>
                <a:cubicBezTo>
                  <a:pt x="3260" y="1660863"/>
                  <a:pt x="0" y="1652993"/>
                  <a:pt x="0" y="1644787"/>
                </a:cubicBezTo>
                <a:lnTo>
                  <a:pt x="0" y="30941"/>
                </a:lnTo>
                <a:cubicBezTo>
                  <a:pt x="0" y="22735"/>
                  <a:pt x="3260" y="14865"/>
                  <a:pt x="9062" y="9062"/>
                </a:cubicBezTo>
                <a:cubicBezTo>
                  <a:pt x="14865" y="3260"/>
                  <a:pt x="22735" y="0"/>
                  <a:pt x="30941" y="0"/>
                </a:cubicBezTo>
                <a:close/>
              </a:path>
            </a:pathLst>
          </a:custGeom>
          <a:solidFill>
            <a:srgbClr val="E0D2EF"/>
          </a:solidFill>
          <a:ln cap="rnd">
            <a:noFill/>
            <a:prstDash val="sysDot"/>
            <a:round/>
          </a:ln>
        </p:spPr>
      </p:sp>
      <p:sp>
        <p:nvSpPr>
          <p:cNvPr id="6" name="AutoShape 6"/>
          <p:cNvSpPr/>
          <p:nvPr/>
        </p:nvSpPr>
        <p:spPr>
          <a:xfrm rot="1008">
            <a:off x="1219200" y="224021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5155632" y="755532"/>
            <a:ext cx="7976732" cy="1236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DM Sans Bold"/>
              </a:rPr>
              <a:t>References(Contd.)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480457" y="2976762"/>
            <a:ext cx="16383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[6]	Y.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Sahin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and E.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Duman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“Detecting credit card fraud by decision trees and support vector machines,” 	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IMECS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2011 - Int.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MultiConference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Eng.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Comput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Sci. 2011, vol. 1, pp. 442–447, 2011.</a:t>
            </a:r>
          </a:p>
          <a:p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[7]	</a:t>
            </a:r>
            <a:r>
              <a:rPr lang="en-US" sz="2800" dirty="0"/>
              <a:t>J. K. </a:t>
            </a:r>
            <a:r>
              <a:rPr lang="en-US" sz="2800" dirty="0" err="1"/>
              <a:t>Jaiswal</a:t>
            </a:r>
            <a:r>
              <a:rPr lang="en-US" sz="2800" dirty="0"/>
              <a:t> and R. </a:t>
            </a:r>
            <a:r>
              <a:rPr lang="en-US" sz="2800" dirty="0" err="1"/>
              <a:t>Samikannu</a:t>
            </a:r>
            <a:r>
              <a:rPr lang="en-US" sz="2800" dirty="0"/>
              <a:t>, “Application of Random Forest Algorithm on Feature Subset Selection and 	Classification and Regression,” Proc. - 2nd World </a:t>
            </a:r>
            <a:r>
              <a:rPr lang="en-US" sz="2800" dirty="0" err="1"/>
              <a:t>Congr</a:t>
            </a:r>
            <a:r>
              <a:rPr lang="en-US" sz="2800" dirty="0"/>
              <a:t>. Downloads/18.pdf </a:t>
            </a:r>
            <a:r>
              <a:rPr lang="en-US" sz="2800" dirty="0" err="1"/>
              <a:t>Comput</a:t>
            </a:r>
            <a:r>
              <a:rPr lang="en-US" sz="2800" dirty="0"/>
              <a:t>. </a:t>
            </a:r>
            <a:r>
              <a:rPr lang="en-US" sz="2800" dirty="0" err="1"/>
              <a:t>Commun</a:t>
            </a:r>
            <a:r>
              <a:rPr lang="en-US" sz="2800" dirty="0"/>
              <a:t>. Technol. 	</a:t>
            </a:r>
            <a:r>
              <a:rPr lang="en-US" sz="2800" dirty="0" err="1"/>
              <a:t>WCCCT</a:t>
            </a:r>
            <a:r>
              <a:rPr lang="en-US" sz="2800" dirty="0"/>
              <a:t> 2017, pp. 65–68, 2017, </a:t>
            </a:r>
            <a:r>
              <a:rPr lang="en-US" sz="2800" dirty="0" err="1"/>
              <a:t>doi</a:t>
            </a:r>
            <a:r>
              <a:rPr lang="en-US" sz="2800" dirty="0"/>
              <a:t>: 10.1109/WCCCT.2016.25.</a:t>
            </a:r>
          </a:p>
          <a:p>
            <a:endParaRPr lang="en-US" sz="2800" dirty="0"/>
          </a:p>
          <a:p>
            <a:r>
              <a:rPr lang="en-US" sz="2800" dirty="0"/>
              <a:t>[8] 	 N. S. </a:t>
            </a:r>
            <a:r>
              <a:rPr lang="en-US" sz="2800" dirty="0" err="1"/>
              <a:t>Alfaiz</a:t>
            </a:r>
            <a:r>
              <a:rPr lang="en-US" sz="2800" dirty="0"/>
              <a:t> and S. M. </a:t>
            </a:r>
            <a:r>
              <a:rPr lang="en-US" sz="2800" dirty="0" err="1"/>
              <a:t>Fati</a:t>
            </a:r>
            <a:r>
              <a:rPr lang="en-US" sz="2800" dirty="0"/>
              <a:t>, “Enhanced Credit Card Fraud Detection Model Using Machine Learning,” 	</a:t>
            </a:r>
            <a:r>
              <a:rPr lang="en-US" sz="2800" i="1" dirty="0"/>
              <a:t>Electron.</a:t>
            </a:r>
            <a:r>
              <a:rPr lang="en-US" sz="2800" dirty="0"/>
              <a:t>, vol. 11, no. 4, 2022, </a:t>
            </a:r>
            <a:r>
              <a:rPr lang="en-US" sz="2800" dirty="0" err="1"/>
              <a:t>doi</a:t>
            </a:r>
            <a:r>
              <a:rPr lang="en-US" sz="2800" dirty="0"/>
              <a:t>: 10.3390/electronics11040662.</a:t>
            </a:r>
          </a:p>
          <a:p>
            <a:endParaRPr lang="en-US" sz="2800" dirty="0"/>
          </a:p>
          <a:p>
            <a:r>
              <a:rPr lang="en-US" sz="2800" dirty="0"/>
              <a:t>[9]	V. V. </a:t>
            </a:r>
            <a:r>
              <a:rPr lang="en-US" sz="2800" dirty="0" err="1"/>
              <a:t>Madhav</a:t>
            </a:r>
            <a:r>
              <a:rPr lang="en-US" sz="2800" dirty="0"/>
              <a:t> and K. A. </a:t>
            </a:r>
            <a:r>
              <a:rPr lang="en-US" sz="2800" dirty="0" err="1"/>
              <a:t>Kumari</a:t>
            </a:r>
            <a:r>
              <a:rPr lang="en-US" sz="2800" dirty="0"/>
              <a:t>, “Analysis of Credit Card Fraud Data using </a:t>
            </a:r>
            <a:r>
              <a:rPr lang="en-US" sz="2800" dirty="0" err="1"/>
              <a:t>PCA</a:t>
            </a:r>
            <a:r>
              <a:rPr lang="en-US" sz="2800" dirty="0"/>
              <a:t>,” </a:t>
            </a:r>
            <a:r>
              <a:rPr lang="en-US" sz="2800" dirty="0" err="1"/>
              <a:t>IOSR</a:t>
            </a:r>
            <a:r>
              <a:rPr lang="en-US" sz="2800" dirty="0"/>
              <a:t> J. Eng. </a:t>
            </a:r>
          </a:p>
          <a:p>
            <a:r>
              <a:rPr lang="en-US" sz="2800" dirty="0"/>
              <a:t>	www.iosrjen.org ISSN, vol. 10, no. 1, pp. 2278–8719, 2020, [Online]. Available: www.iosrjen.org</a:t>
            </a:r>
          </a:p>
          <a:p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161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480133" y="3383763"/>
            <a:ext cx="15327734" cy="3519473"/>
            <a:chOff x="0" y="0"/>
            <a:chExt cx="20436979" cy="4692631"/>
          </a:xfrm>
        </p:grpSpPr>
        <p:sp>
          <p:nvSpPr>
            <p:cNvPr id="4" name="TextBox 4"/>
            <p:cNvSpPr txBox="1"/>
            <p:nvPr/>
          </p:nvSpPr>
          <p:spPr>
            <a:xfrm>
              <a:off x="0" y="-9525"/>
              <a:ext cx="12839028" cy="1838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>
                  <a:solidFill>
                    <a:srgbClr val="000000"/>
                  </a:solidFill>
                  <a:latin typeface="DM Sans Bold"/>
                </a:rPr>
                <a:t>Q&amp;A Session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016356"/>
              <a:ext cx="12839028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DM Sans"/>
                </a:rPr>
                <a:t>Thank you for listening!</a:t>
              </a:r>
            </a:p>
          </p:txBody>
        </p:sp>
        <p:sp>
          <p:nvSpPr>
            <p:cNvPr id="6" name="AutoShape 6"/>
            <p:cNvSpPr/>
            <p:nvPr/>
          </p:nvSpPr>
          <p:spPr>
            <a:xfrm rot="1068">
              <a:off x="1" y="2949565"/>
              <a:ext cx="20436976" cy="0"/>
            </a:xfrm>
            <a:prstGeom prst="line">
              <a:avLst/>
            </a:prstGeom>
            <a:ln w="12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12404">
            <a:off x="5279667" y="2929707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43738"/>
            <a:ext cx="16363949" cy="9819447"/>
            <a:chOff x="0" y="172175"/>
            <a:chExt cx="12349769" cy="13092595"/>
          </a:xfrm>
        </p:grpSpPr>
        <p:sp>
          <p:nvSpPr>
            <p:cNvPr id="5" name="TextBox 5"/>
            <p:cNvSpPr txBox="1"/>
            <p:nvPr/>
          </p:nvSpPr>
          <p:spPr>
            <a:xfrm>
              <a:off x="416930" y="172175"/>
              <a:ext cx="11932839" cy="11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99"/>
                </a:lnSpc>
                <a:spcBef>
                  <a:spcPct val="0"/>
                </a:spcBef>
              </a:pPr>
              <a:r>
                <a:rPr lang="en-US" sz="4800" dirty="0">
                  <a:solidFill>
                    <a:srgbClr val="000000"/>
                  </a:solidFill>
                  <a:latin typeface="DM Sans Bold"/>
                </a:rPr>
                <a:t>Statement of the Problem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185745"/>
              <a:ext cx="11932839" cy="10079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59101" lvl="1" indent="-379551" algn="just">
                <a:lnSpc>
                  <a:spcPts val="4922"/>
                </a:lnSpc>
                <a:buFont typeface="Arial"/>
                <a:buChar char="•"/>
              </a:pPr>
              <a:r>
                <a:rPr lang="en-US" sz="3515" dirty="0">
                  <a:solidFill>
                    <a:srgbClr val="000000"/>
                  </a:solidFill>
                  <a:latin typeface="DM Sans"/>
                </a:rPr>
                <a:t>With the immense use of the internet, fraudulent transactions increased day by day so the card cardholders fell in financial losses. </a:t>
              </a:r>
            </a:p>
            <a:p>
              <a:pPr algn="just">
                <a:lnSpc>
                  <a:spcPts val="3079"/>
                </a:lnSpc>
              </a:pPr>
              <a:endParaRPr lang="en-US" sz="3515" dirty="0">
                <a:solidFill>
                  <a:srgbClr val="000000"/>
                </a:solidFill>
                <a:latin typeface="DM Sans"/>
              </a:endParaRPr>
            </a:p>
            <a:p>
              <a:pPr marL="759101" lvl="1" indent="-379551" algn="just">
                <a:lnSpc>
                  <a:spcPts val="4922"/>
                </a:lnSpc>
                <a:buFont typeface="Arial"/>
                <a:buChar char="•"/>
              </a:pPr>
              <a:r>
                <a:rPr lang="en-US" sz="3515" dirty="0">
                  <a:solidFill>
                    <a:srgbClr val="000000"/>
                  </a:solidFill>
                  <a:latin typeface="DM Sans"/>
                </a:rPr>
                <a:t>Modern technology such as machine learning techniques is used to prevent the issue.</a:t>
              </a:r>
            </a:p>
            <a:p>
              <a:pPr algn="just">
                <a:lnSpc>
                  <a:spcPts val="3079"/>
                </a:lnSpc>
              </a:pPr>
              <a:endParaRPr lang="en-US" sz="3515" dirty="0">
                <a:solidFill>
                  <a:srgbClr val="000000"/>
                </a:solidFill>
                <a:latin typeface="DM Sans"/>
              </a:endParaRPr>
            </a:p>
            <a:p>
              <a:pPr marL="759101" lvl="1" indent="-379551" algn="just">
                <a:lnSpc>
                  <a:spcPts val="4922"/>
                </a:lnSpc>
                <a:buFont typeface="Arial"/>
                <a:buChar char="•"/>
              </a:pPr>
              <a:r>
                <a:rPr lang="en-US" sz="3515" dirty="0">
                  <a:solidFill>
                    <a:srgbClr val="000000"/>
                  </a:solidFill>
                  <a:latin typeface="DM Sans"/>
                </a:rPr>
                <a:t>By modeling past credit card transactions with the knowledge of the ones that turned out to be fraud.</a:t>
              </a:r>
            </a:p>
            <a:p>
              <a:pPr algn="just">
                <a:lnSpc>
                  <a:spcPts val="4922"/>
                </a:lnSpc>
              </a:pPr>
              <a:endParaRPr lang="en-US" sz="3515" dirty="0">
                <a:solidFill>
                  <a:srgbClr val="000000"/>
                </a:solidFill>
                <a:latin typeface="DM San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864423" y="1028700"/>
            <a:ext cx="6932522" cy="1689139"/>
            <a:chOff x="0" y="0"/>
            <a:chExt cx="9243363" cy="2252186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9243363" cy="763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38"/>
                </a:lnSpc>
                <a:spcBef>
                  <a:spcPct val="0"/>
                </a:spcBef>
              </a:pPr>
              <a:endParaRPr lang="en-US" sz="3781" dirty="0">
                <a:solidFill>
                  <a:srgbClr val="000000"/>
                </a:solidFill>
                <a:latin typeface="DM Sans Bold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66357"/>
              <a:ext cx="9243363" cy="6858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9442" lvl="1" indent="-324721">
                <a:lnSpc>
                  <a:spcPts val="4211"/>
                </a:lnSpc>
                <a:buFont typeface="Arial"/>
                <a:buChar char="•"/>
              </a:pPr>
              <a:endParaRPr lang="en-US" sz="3013" dirty="0">
                <a:solidFill>
                  <a:srgbClr val="000000"/>
                </a:solidFill>
                <a:latin typeface="DM Sans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295400" y="2105976"/>
            <a:ext cx="16535400" cy="58234"/>
          </a:xfrm>
          <a:prstGeom prst="line">
            <a:avLst/>
          </a:prstGeom>
          <a:ln w="104775" cap="flat">
            <a:solidFill>
              <a:srgbClr val="2913DC">
                <a:alpha val="55686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4"/>
          <p:cNvSpPr txBox="1">
            <a:spLocks/>
          </p:cNvSpPr>
          <p:nvPr/>
        </p:nvSpPr>
        <p:spPr>
          <a:xfrm>
            <a:off x="4876800" y="735239"/>
            <a:ext cx="7772400" cy="14700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0000"/>
                </a:solidFill>
                <a:latin typeface="DM Sans Bold"/>
              </a:rPr>
              <a:t>Objectives</a:t>
            </a:r>
            <a:br>
              <a:rPr lang="en-US" dirty="0">
                <a:solidFill>
                  <a:srgbClr val="000000"/>
                </a:solidFill>
                <a:latin typeface="DM Sans Bold"/>
              </a:rPr>
            </a:br>
            <a:endParaRPr lang="en-US" dirty="0"/>
          </a:p>
        </p:txBody>
      </p:sp>
      <p:sp>
        <p:nvSpPr>
          <p:cNvPr id="11" name="Subtitle 5"/>
          <p:cNvSpPr txBox="1">
            <a:spLocks/>
          </p:cNvSpPr>
          <p:nvPr/>
        </p:nvSpPr>
        <p:spPr>
          <a:xfrm>
            <a:off x="1181100" y="2167164"/>
            <a:ext cx="15163800" cy="6477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0" i="0" dirty="0">
                <a:effectLst/>
                <a:latin typeface="DM Sans" panose="020B0604020202020204" charset="0"/>
              </a:rPr>
              <a:t>The primary objective of credit card fraud detection is to identify </a:t>
            </a:r>
            <a:r>
              <a:rPr lang="en-US" b="0" i="0" dirty="0" smtClean="0">
                <a:effectLst/>
                <a:latin typeface="DM Sans" panose="020B0604020202020204" charset="0"/>
              </a:rPr>
              <a:t>unauthorized </a:t>
            </a:r>
            <a:r>
              <a:rPr lang="en-US" b="0" i="0" dirty="0">
                <a:effectLst/>
                <a:latin typeface="DM Sans" panose="020B0604020202020204" charset="0"/>
              </a:rPr>
              <a:t>or fraudulent transactions</a:t>
            </a:r>
            <a:r>
              <a:rPr lang="en-US" b="0" i="0" dirty="0" smtClean="0">
                <a:effectLst/>
                <a:latin typeface="DM Sans" panose="020B0604020202020204" charset="0"/>
              </a:rPr>
              <a:t>.</a:t>
            </a:r>
          </a:p>
          <a:p>
            <a:pPr algn="just"/>
            <a:endParaRPr lang="en-US" sz="1800" b="0" i="0" dirty="0">
              <a:effectLst/>
              <a:latin typeface="DM Sans" panose="020B0604020202020204" charset="0"/>
            </a:endParaRPr>
          </a:p>
          <a:p>
            <a:pPr algn="just"/>
            <a:r>
              <a:rPr lang="en-US" b="0" i="0" dirty="0">
                <a:effectLst/>
                <a:latin typeface="DM Sans" panose="020B0604020202020204" charset="0"/>
              </a:rPr>
              <a:t>Detecting and preventing fraudulent transactions help minimize financial losses for both cardholders and financial institutions</a:t>
            </a:r>
            <a:r>
              <a:rPr lang="en-US" b="0" i="0" dirty="0" smtClean="0">
                <a:effectLst/>
                <a:latin typeface="DM Sans" panose="020B0604020202020204" charset="0"/>
              </a:rPr>
              <a:t>.</a:t>
            </a:r>
          </a:p>
          <a:p>
            <a:pPr marL="0" indent="0" algn="just">
              <a:buNone/>
            </a:pPr>
            <a:endParaRPr lang="en-US" sz="2000" b="0" i="0" dirty="0">
              <a:effectLst/>
              <a:latin typeface="DM Sans" panose="020B0604020202020204" charset="0"/>
            </a:endParaRPr>
          </a:p>
          <a:p>
            <a:pPr algn="just"/>
            <a:r>
              <a:rPr lang="en-US" dirty="0">
                <a:latin typeface="DM Sans" panose="020B0604020202020204" charset="0"/>
              </a:rPr>
              <a:t>B</a:t>
            </a:r>
            <a:r>
              <a:rPr lang="en-US" b="0" i="0" dirty="0">
                <a:effectLst/>
                <a:latin typeface="DM Sans" panose="020B0604020202020204" charset="0"/>
              </a:rPr>
              <a:t>uilding and maintaining customer trust</a:t>
            </a:r>
            <a:r>
              <a:rPr lang="en-US" b="0" i="0" dirty="0" smtClean="0">
                <a:effectLst/>
                <a:latin typeface="DM Sans" panose="020B0604020202020204" charset="0"/>
              </a:rPr>
              <a:t>.</a:t>
            </a:r>
          </a:p>
          <a:p>
            <a:pPr algn="just"/>
            <a:endParaRPr lang="en-US" sz="2000" b="0" i="0" dirty="0">
              <a:effectLst/>
              <a:latin typeface="DM Sans" panose="020B0604020202020204" charset="0"/>
            </a:endParaRPr>
          </a:p>
          <a:p>
            <a:pPr algn="just"/>
            <a:r>
              <a:rPr lang="en-US" b="0" i="0" dirty="0">
                <a:effectLst/>
                <a:latin typeface="DM Sans" panose="020B0604020202020204" charset="0"/>
              </a:rPr>
              <a:t> When customers feel confident that their transactions are secure, they are </a:t>
            </a:r>
            <a:r>
              <a:rPr lang="en-US" b="0" i="0" dirty="0" smtClean="0">
                <a:effectLst/>
                <a:latin typeface="DM Sans" panose="020B0604020202020204" charset="0"/>
              </a:rPr>
              <a:t>more likely </a:t>
            </a:r>
            <a:r>
              <a:rPr lang="en-US" b="0" i="0" dirty="0">
                <a:effectLst/>
                <a:latin typeface="DM Sans" panose="020B0604020202020204" charset="0"/>
              </a:rPr>
              <a:t>to continue using credit cards for payments</a:t>
            </a:r>
            <a:r>
              <a:rPr lang="en-US" b="0" i="0" dirty="0" smtClean="0">
                <a:effectLst/>
                <a:latin typeface="DM Sans" panose="020B0604020202020204" charset="0"/>
              </a:rPr>
              <a:t>.</a:t>
            </a:r>
            <a:r>
              <a:rPr lang="en-US" b="0" i="0" dirty="0" smtClean="0">
                <a:solidFill>
                  <a:srgbClr val="ECECEC"/>
                </a:solidFill>
                <a:effectLst/>
                <a:latin typeface="DM Sans" panose="020B0604020202020204" charset="0"/>
              </a:rPr>
              <a:t>.</a:t>
            </a:r>
          </a:p>
          <a:p>
            <a:pPr algn="just"/>
            <a:endParaRPr lang="en-US" sz="2000" b="0" i="0" dirty="0">
              <a:solidFill>
                <a:srgbClr val="ECECEC"/>
              </a:solidFill>
              <a:effectLst/>
              <a:latin typeface="DM Sans" panose="020B0604020202020204" charset="0"/>
            </a:endParaRPr>
          </a:p>
          <a:p>
            <a:pPr algn="just"/>
            <a:r>
              <a:rPr lang="en-US" dirty="0">
                <a:latin typeface="DM Sans" panose="020B0604020202020204" charset="0"/>
              </a:rPr>
              <a:t>C</a:t>
            </a:r>
            <a:r>
              <a:rPr lang="en-US" b="0" i="0" dirty="0">
                <a:effectLst/>
                <a:latin typeface="DM Sans" panose="020B0604020202020204" charset="0"/>
              </a:rPr>
              <a:t>ontributes to the overall security of the payment ecosystem.</a:t>
            </a:r>
            <a:endParaRPr lang="en-US" dirty="0">
              <a:latin typeface="DM Sans" panose="020B0604020202020204" charset="0"/>
            </a:endParaRPr>
          </a:p>
        </p:txBody>
      </p:sp>
      <p:sp>
        <p:nvSpPr>
          <p:cNvPr id="15" name="AutoShape 12"/>
          <p:cNvSpPr/>
          <p:nvPr/>
        </p:nvSpPr>
        <p:spPr>
          <a:xfrm flipV="1">
            <a:off x="1143000" y="1638300"/>
            <a:ext cx="16535400" cy="60600"/>
          </a:xfrm>
          <a:prstGeom prst="line">
            <a:avLst/>
          </a:prstGeom>
          <a:ln w="104775" cap="flat">
            <a:solidFill>
              <a:srgbClr val="2913DC">
                <a:alpha val="55686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828800" y="723900"/>
            <a:ext cx="11153689" cy="4491614"/>
            <a:chOff x="0" y="-3028828"/>
            <a:chExt cx="14871585" cy="5988816"/>
          </a:xfrm>
        </p:grpSpPr>
        <p:sp>
          <p:nvSpPr>
            <p:cNvPr id="4" name="TextBox 4"/>
            <p:cNvSpPr txBox="1"/>
            <p:nvPr/>
          </p:nvSpPr>
          <p:spPr>
            <a:xfrm>
              <a:off x="6127644" y="-3028828"/>
              <a:ext cx="8743941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000000"/>
                  </a:solidFill>
                  <a:latin typeface="DM Sans Bold"/>
                </a:rPr>
                <a:t>Related Works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03796"/>
              <a:ext cx="4186117" cy="856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</a:pPr>
              <a:endParaRPr/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1C4BA5-B0B3-0B11-99BC-0398E0102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104067"/>
              </p:ext>
            </p:extLst>
          </p:nvPr>
        </p:nvGraphicFramePr>
        <p:xfrm>
          <a:off x="1850571" y="1833333"/>
          <a:ext cx="14586568" cy="713309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824770">
                  <a:extLst>
                    <a:ext uri="{9D8B030D-6E8A-4147-A177-3AD203B41FA5}">
                      <a16:colId xmlns:a16="http://schemas.microsoft.com/office/drawing/2014/main" val="4053599270"/>
                    </a:ext>
                  </a:extLst>
                </a:gridCol>
                <a:gridCol w="944802">
                  <a:extLst>
                    <a:ext uri="{9D8B030D-6E8A-4147-A177-3AD203B41FA5}">
                      <a16:colId xmlns:a16="http://schemas.microsoft.com/office/drawing/2014/main" val="1964767657"/>
                    </a:ext>
                  </a:extLst>
                </a:gridCol>
                <a:gridCol w="3244652">
                  <a:extLst>
                    <a:ext uri="{9D8B030D-6E8A-4147-A177-3AD203B41FA5}">
                      <a16:colId xmlns:a16="http://schemas.microsoft.com/office/drawing/2014/main" val="1924223172"/>
                    </a:ext>
                  </a:extLst>
                </a:gridCol>
                <a:gridCol w="2933861">
                  <a:extLst>
                    <a:ext uri="{9D8B030D-6E8A-4147-A177-3AD203B41FA5}">
                      <a16:colId xmlns:a16="http://schemas.microsoft.com/office/drawing/2014/main" val="2568845165"/>
                    </a:ext>
                  </a:extLst>
                </a:gridCol>
                <a:gridCol w="2958725">
                  <a:extLst>
                    <a:ext uri="{9D8B030D-6E8A-4147-A177-3AD203B41FA5}">
                      <a16:colId xmlns:a16="http://schemas.microsoft.com/office/drawing/2014/main" val="3051388951"/>
                    </a:ext>
                  </a:extLst>
                </a:gridCol>
                <a:gridCol w="3679758">
                  <a:extLst>
                    <a:ext uri="{9D8B030D-6E8A-4147-A177-3AD203B41FA5}">
                      <a16:colId xmlns:a16="http://schemas.microsoft.com/office/drawing/2014/main" val="2956762799"/>
                    </a:ext>
                  </a:extLst>
                </a:gridCol>
              </a:tblGrid>
              <a:tr h="768466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Ref.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Author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10998"/>
                  </a:ext>
                </a:extLst>
              </a:tr>
              <a:tr h="1894846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A machine learning based credit card fraud detection using the GA algorithm for feature selection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E. </a:t>
                      </a:r>
                      <a:r>
                        <a:rPr lang="en-US" sz="2000" b="0" dirty="0" err="1">
                          <a:latin typeface="DM Sans Bold" panose="020B0604020202020204" charset="0"/>
                          <a:ea typeface="Inter"/>
                        </a:rPr>
                        <a:t>Ileberi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, Y. Sun, and Z. Wang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Discussed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Genetic Algorithm feature selection technique and applied ML models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Only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one feature selection technique is used and limited no. of ML algorithms are used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205970"/>
                  </a:ext>
                </a:extLst>
              </a:tr>
              <a:tr h="2463298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Hybrid machine learning approach for anomaly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Lai Kai </a:t>
                      </a:r>
                      <a:r>
                        <a:rPr lang="en-US" sz="2000" b="0" dirty="0" err="1">
                          <a:latin typeface="DM Sans Bold" panose="020B0604020202020204" charset="0"/>
                          <a:ea typeface="Inter"/>
                        </a:rPr>
                        <a:t>Lok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, </a:t>
                      </a:r>
                      <a:r>
                        <a:rPr lang="en-US" sz="2000" b="0" dirty="0" err="1">
                          <a:latin typeface="DM Sans Bold" panose="020B0604020202020204" charset="0"/>
                          <a:ea typeface="Inter"/>
                        </a:rPr>
                        <a:t>Vazeerudeen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 Abdul Hameed, Muhammad Ehsan Rana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Proposed two variants of hybrid models combining supervised and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unsupervised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machine learning techniques.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Resampling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techniques on dataset are less applied and feature selection techniques are not applied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68935"/>
                  </a:ext>
                </a:extLst>
              </a:tr>
              <a:tr h="2006486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Credit Card Fraud Detection Using Enhanced Random Forest 	Classifier for Imbalanced Data</a:t>
                      </a:r>
                    </a:p>
                    <a:p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latin typeface="DM Sans Bold" panose="020B0604020202020204" charset="0"/>
                          <a:ea typeface="Inter"/>
                        </a:rPr>
                        <a:t>Aburbeian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, A. H. M., &amp; </a:t>
                      </a:r>
                      <a:r>
                        <a:rPr lang="en-US" sz="2000" b="0" dirty="0" err="1">
                          <a:latin typeface="DM Sans Bold" panose="020B0604020202020204" charset="0"/>
                          <a:ea typeface="Inter"/>
                        </a:rPr>
                        <a:t>Ashqar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, H. I. (2023).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Proposed a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Random Forest model after applying SMOTE and checked performance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Other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machine Learning algorithms are not shown those have the accurate classification characteristics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662213"/>
                  </a:ext>
                </a:extLst>
              </a:tr>
            </a:tbl>
          </a:graphicData>
        </a:graphic>
      </p:graphicFrame>
      <p:sp>
        <p:nvSpPr>
          <p:cNvPr id="11" name="AutoShape 3"/>
          <p:cNvSpPr/>
          <p:nvPr/>
        </p:nvSpPr>
        <p:spPr>
          <a:xfrm rot="1008">
            <a:off x="1142999" y="1586393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40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14467" y="753911"/>
            <a:ext cx="11570411" cy="4690203"/>
            <a:chOff x="0" y="-3293613"/>
            <a:chExt cx="15427214" cy="6253601"/>
          </a:xfrm>
        </p:grpSpPr>
        <p:sp>
          <p:nvSpPr>
            <p:cNvPr id="4" name="TextBox 4"/>
            <p:cNvSpPr txBox="1"/>
            <p:nvPr/>
          </p:nvSpPr>
          <p:spPr>
            <a:xfrm>
              <a:off x="6683273" y="-3293613"/>
              <a:ext cx="8743941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000000"/>
                  </a:solidFill>
                  <a:latin typeface="DM Sans Bold"/>
                </a:rPr>
                <a:t>Related Works (Contd.)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03796"/>
              <a:ext cx="4186117" cy="856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</a:pPr>
              <a:endParaRPr/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1C4BA5-B0B3-0B11-99BC-0398E0102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432971"/>
              </p:ext>
            </p:extLst>
          </p:nvPr>
        </p:nvGraphicFramePr>
        <p:xfrm>
          <a:off x="2406032" y="2201402"/>
          <a:ext cx="14586568" cy="735165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824770">
                  <a:extLst>
                    <a:ext uri="{9D8B030D-6E8A-4147-A177-3AD203B41FA5}">
                      <a16:colId xmlns:a16="http://schemas.microsoft.com/office/drawing/2014/main" val="4053599270"/>
                    </a:ext>
                  </a:extLst>
                </a:gridCol>
                <a:gridCol w="944802">
                  <a:extLst>
                    <a:ext uri="{9D8B030D-6E8A-4147-A177-3AD203B41FA5}">
                      <a16:colId xmlns:a16="http://schemas.microsoft.com/office/drawing/2014/main" val="1964767657"/>
                    </a:ext>
                  </a:extLst>
                </a:gridCol>
                <a:gridCol w="3244652">
                  <a:extLst>
                    <a:ext uri="{9D8B030D-6E8A-4147-A177-3AD203B41FA5}">
                      <a16:colId xmlns:a16="http://schemas.microsoft.com/office/drawing/2014/main" val="1924223172"/>
                    </a:ext>
                  </a:extLst>
                </a:gridCol>
                <a:gridCol w="2933861">
                  <a:extLst>
                    <a:ext uri="{9D8B030D-6E8A-4147-A177-3AD203B41FA5}">
                      <a16:colId xmlns:a16="http://schemas.microsoft.com/office/drawing/2014/main" val="2568845165"/>
                    </a:ext>
                  </a:extLst>
                </a:gridCol>
                <a:gridCol w="2958725">
                  <a:extLst>
                    <a:ext uri="{9D8B030D-6E8A-4147-A177-3AD203B41FA5}">
                      <a16:colId xmlns:a16="http://schemas.microsoft.com/office/drawing/2014/main" val="3051388951"/>
                    </a:ext>
                  </a:extLst>
                </a:gridCol>
                <a:gridCol w="3679758">
                  <a:extLst>
                    <a:ext uri="{9D8B030D-6E8A-4147-A177-3AD203B41FA5}">
                      <a16:colId xmlns:a16="http://schemas.microsoft.com/office/drawing/2014/main" val="2956762799"/>
                    </a:ext>
                  </a:extLst>
                </a:gridCol>
              </a:tblGrid>
              <a:tr h="768466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Ref.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Author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10998"/>
                  </a:ext>
                </a:extLst>
              </a:tr>
              <a:tr h="1894846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Analysis of Credit Card Fraud Data using </a:t>
                      </a:r>
                      <a:r>
                        <a:rPr lang="en-US" sz="2000" b="0" dirty="0" err="1">
                          <a:latin typeface="DM Sans Bold" panose="020B0604020202020204" charset="0"/>
                          <a:ea typeface="Inter"/>
                        </a:rPr>
                        <a:t>PCA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V. V.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Madhav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 and K. A.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Kumari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Analysis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of dataset using </a:t>
                      </a:r>
                      <a:r>
                        <a:rPr lang="en-US" sz="2000" b="0" baseline="0" dirty="0" err="1">
                          <a:latin typeface="DM Sans Bold" panose="020B0604020202020204" charset="0"/>
                          <a:ea typeface="Inter"/>
                        </a:rPr>
                        <a:t>PCA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then apply K-means Clustering method for detection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Other classifiers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are not shown here and dataset handling not improved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205970"/>
                  </a:ext>
                </a:extLst>
              </a:tr>
              <a:tr h="2463298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Ensemble learning for credit card fraud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latin typeface="DM Sans Bold" panose="020B0604020202020204" charset="0"/>
                          <a:ea typeface="Inter"/>
                        </a:rPr>
                        <a:t>Sohony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, R. </a:t>
                      </a:r>
                      <a:r>
                        <a:rPr lang="en-US" sz="2000" b="0" dirty="0" err="1">
                          <a:latin typeface="DM Sans Bold" panose="020B0604020202020204" charset="0"/>
                          <a:ea typeface="Inter"/>
                        </a:rPr>
                        <a:t>Pratap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, and U. </a:t>
                      </a:r>
                      <a:r>
                        <a:rPr lang="en-US" sz="2000" b="0" dirty="0" err="1">
                          <a:latin typeface="DM Sans Bold" panose="020B0604020202020204" charset="0"/>
                          <a:ea typeface="Inter"/>
                        </a:rPr>
                        <a:t>Nambiar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Presented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an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ensemble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method – based on a combination of random forest and neural</a:t>
                      </a:r>
                    </a:p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Ensemble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Methods shows only to the random forest algorithms and Neural network. We can apply more algorithms in this methods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68935"/>
                  </a:ext>
                </a:extLst>
              </a:tr>
              <a:tr h="2006486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Detecting Credit Card Fraud by Decision Trees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and Support Vector Machines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tx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Y. Sahin and E. Duman</a:t>
                      </a:r>
                      <a:r>
                        <a:rPr lang="de-DE" sz="2000" dirty="0">
                          <a:latin typeface="DM Sans Bold" panose="020B0604020202020204" charset="0"/>
                        </a:rPr>
                        <a:t> </a:t>
                      </a:r>
                      <a:br>
                        <a:rPr lang="de-DE" sz="2000" dirty="0">
                          <a:latin typeface="DM Sans Bold" panose="020B0604020202020204" charset="0"/>
                        </a:rPr>
                      </a:b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Two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algorithms are used in detection model with comparison using the real dataset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Other data mining algorithms such as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different versions of ANN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 and </a:t>
                      </a:r>
                      <a:r>
                        <a:rPr lang="en-US" sz="2000" b="0" dirty="0" err="1">
                          <a:latin typeface="DM Sans Bold" panose="020B0604020202020204" charset="0"/>
                          <a:ea typeface="Inter"/>
                        </a:rPr>
                        <a:t>LR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will be used to build new classification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models on the same real world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662213"/>
                  </a:ext>
                </a:extLst>
              </a:tr>
            </a:tbl>
          </a:graphicData>
        </a:graphic>
      </p:graphicFrame>
      <p:sp>
        <p:nvSpPr>
          <p:cNvPr id="7" name="AutoShape 3"/>
          <p:cNvSpPr/>
          <p:nvPr/>
        </p:nvSpPr>
        <p:spPr>
          <a:xfrm rot="1008">
            <a:off x="990600" y="1676986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7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14467" y="753911"/>
            <a:ext cx="11570411" cy="4690203"/>
            <a:chOff x="0" y="-3293613"/>
            <a:chExt cx="15427214" cy="6253601"/>
          </a:xfrm>
        </p:grpSpPr>
        <p:sp>
          <p:nvSpPr>
            <p:cNvPr id="4" name="TextBox 4"/>
            <p:cNvSpPr txBox="1"/>
            <p:nvPr/>
          </p:nvSpPr>
          <p:spPr>
            <a:xfrm>
              <a:off x="6683273" y="-3293613"/>
              <a:ext cx="8743941" cy="8207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00"/>
                </a:lnSpc>
                <a:spcBef>
                  <a:spcPct val="0"/>
                </a:spcBef>
              </a:pPr>
              <a:r>
                <a:rPr lang="en-US" sz="4000" dirty="0">
                  <a:solidFill>
                    <a:srgbClr val="000000"/>
                  </a:solidFill>
                  <a:latin typeface="DM Sans Bold"/>
                </a:rPr>
                <a:t>Related Works (Contd.)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103796"/>
              <a:ext cx="4186117" cy="856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00"/>
                </a:lnSpc>
              </a:pPr>
              <a:endParaRPr/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1C4BA5-B0B3-0B11-99BC-0398E0102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78318"/>
              </p:ext>
            </p:extLst>
          </p:nvPr>
        </p:nvGraphicFramePr>
        <p:xfrm>
          <a:off x="2406032" y="2201402"/>
          <a:ext cx="14586568" cy="682319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824770">
                  <a:extLst>
                    <a:ext uri="{9D8B030D-6E8A-4147-A177-3AD203B41FA5}">
                      <a16:colId xmlns:a16="http://schemas.microsoft.com/office/drawing/2014/main" val="4053599270"/>
                    </a:ext>
                  </a:extLst>
                </a:gridCol>
                <a:gridCol w="944802">
                  <a:extLst>
                    <a:ext uri="{9D8B030D-6E8A-4147-A177-3AD203B41FA5}">
                      <a16:colId xmlns:a16="http://schemas.microsoft.com/office/drawing/2014/main" val="1964767657"/>
                    </a:ext>
                  </a:extLst>
                </a:gridCol>
                <a:gridCol w="3244652">
                  <a:extLst>
                    <a:ext uri="{9D8B030D-6E8A-4147-A177-3AD203B41FA5}">
                      <a16:colId xmlns:a16="http://schemas.microsoft.com/office/drawing/2014/main" val="1924223172"/>
                    </a:ext>
                  </a:extLst>
                </a:gridCol>
                <a:gridCol w="2933861">
                  <a:extLst>
                    <a:ext uri="{9D8B030D-6E8A-4147-A177-3AD203B41FA5}">
                      <a16:colId xmlns:a16="http://schemas.microsoft.com/office/drawing/2014/main" val="2568845165"/>
                    </a:ext>
                  </a:extLst>
                </a:gridCol>
                <a:gridCol w="2958725">
                  <a:extLst>
                    <a:ext uri="{9D8B030D-6E8A-4147-A177-3AD203B41FA5}">
                      <a16:colId xmlns:a16="http://schemas.microsoft.com/office/drawing/2014/main" val="3051388951"/>
                    </a:ext>
                  </a:extLst>
                </a:gridCol>
                <a:gridCol w="3679758">
                  <a:extLst>
                    <a:ext uri="{9D8B030D-6E8A-4147-A177-3AD203B41FA5}">
                      <a16:colId xmlns:a16="http://schemas.microsoft.com/office/drawing/2014/main" val="2956762799"/>
                    </a:ext>
                  </a:extLst>
                </a:gridCol>
              </a:tblGrid>
              <a:tr h="762289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Ref.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Author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Contribution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DM Sans Bold" panose="020B0604020202020204" charset="0"/>
                        </a:rPr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10998"/>
                  </a:ext>
                </a:extLst>
              </a:tr>
              <a:tr h="1627048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[7]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Application of Random Forest Algorithm on Feature Subset Selection and Classification and Regression,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 K.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Jaiswal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 and R. 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DM Sans Bold" panose="020B0604020202020204" charset="0"/>
                          <a:ea typeface="+mn-ea"/>
                          <a:cs typeface="+mn-cs"/>
                        </a:rPr>
                        <a:t>Samikannu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Discussed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Genetic Algorithm feature selection technique and applied ML models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Only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one feature selection technique is used and limited no. of ML algorithms are used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8205970"/>
                  </a:ext>
                </a:extLst>
              </a:tr>
              <a:tr h="2443498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“Enhanced Credit Card Fraud Detection Model Using Machine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N. S. </a:t>
                      </a:r>
                      <a:r>
                        <a:rPr lang="en-US" sz="2000" b="0" dirty="0" err="1">
                          <a:latin typeface="DM Sans Bold" panose="020B0604020202020204" charset="0"/>
                          <a:ea typeface="Inter"/>
                        </a:rPr>
                        <a:t>Alfaiz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 and S. M. </a:t>
                      </a:r>
                      <a:r>
                        <a:rPr lang="en-US" sz="2000" b="0" dirty="0" err="1">
                          <a:latin typeface="DM Sans Bold" panose="020B0604020202020204" charset="0"/>
                          <a:ea typeface="Inter"/>
                        </a:rPr>
                        <a:t>Fati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Proposed two variants of hybrid models combining supervised and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unsupervised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</a:t>
                      </a: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machine learning techniques.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Resampling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techniques on dataset are less applied and feature selection techniques are not applied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68935"/>
                  </a:ext>
                </a:extLst>
              </a:tr>
              <a:tr h="1990358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Credit card fraud detection using naive Bayesian and C4.5 decision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tree classifiers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Admel</a:t>
                      </a:r>
                      <a:r>
                        <a:rPr lang="en-US" sz="2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Husejinović1</a:t>
                      </a:r>
                      <a:r>
                        <a:rPr lang="en-US" sz="2400" dirty="0"/>
                        <a:t> </a:t>
                      </a:r>
                      <a:r>
                        <a:rPr lang="en-US" sz="2000" dirty="0"/>
                        <a:t/>
                      </a:r>
                      <a:br>
                        <a:rPr lang="en-US" sz="2000" dirty="0"/>
                      </a:b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Proposed a</a:t>
                      </a:r>
                      <a:r>
                        <a:rPr lang="en-US" sz="2000" b="0" baseline="0" dirty="0">
                          <a:latin typeface="DM Sans Bold" panose="020B0604020202020204" charset="0"/>
                          <a:ea typeface="Inter"/>
                        </a:rPr>
                        <a:t> Random Forest model after applying SMOTE and checking performance</a:t>
                      </a:r>
                      <a:endParaRPr lang="en-US" sz="2000" b="0" dirty="0">
                        <a:latin typeface="DM Sans Bold" panose="020B0604020202020204" charset="0"/>
                        <a:ea typeface="Inte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00050" indent="-400050">
                        <a:buFont typeface="+mj-lt"/>
                        <a:buAutoNum type="romanLcPeriod"/>
                      </a:pPr>
                      <a:r>
                        <a:rPr lang="en-US" sz="2000" b="0" dirty="0">
                          <a:latin typeface="DM Sans Bold" panose="020B0604020202020204" charset="0"/>
                          <a:ea typeface="Inter"/>
                        </a:rPr>
                        <a:t>To apply any the methods, it’s mandatory to know about the type of the color blind.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662213"/>
                  </a:ext>
                </a:extLst>
              </a:tr>
            </a:tbl>
          </a:graphicData>
        </a:graphic>
      </p:graphicFrame>
      <p:sp>
        <p:nvSpPr>
          <p:cNvPr id="7" name="AutoShape 3"/>
          <p:cNvSpPr/>
          <p:nvPr/>
        </p:nvSpPr>
        <p:spPr>
          <a:xfrm rot="1008">
            <a:off x="990600" y="1676986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60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814467" y="4801969"/>
            <a:ext cx="3139588" cy="642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00"/>
              </a:lnSpc>
            </a:pPr>
            <a:endParaRPr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562600" y="685801"/>
            <a:ext cx="77724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DM Sans Bold" panose="020B0604020202020204" charset="0"/>
              </a:rPr>
              <a:t>Dataset Description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609600" y="2019300"/>
            <a:ext cx="8001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Dataset Collection: </a:t>
            </a:r>
          </a:p>
          <a:p>
            <a:r>
              <a:rPr lang="en-US" dirty="0"/>
              <a:t>From Kaggle (European cardholders' September 2013 MasterCard transactions)</a:t>
            </a:r>
          </a:p>
          <a:p>
            <a:endParaRPr lang="en-US" dirty="0"/>
          </a:p>
          <a:p>
            <a:r>
              <a:rPr lang="en-US" b="1" dirty="0"/>
              <a:t>Dataset Characteristics: </a:t>
            </a:r>
          </a:p>
          <a:p>
            <a:pPr marL="457200" indent="-457200"/>
            <a:r>
              <a:rPr lang="en-US" dirty="0"/>
              <a:t>Size of Dataset: 63MB</a:t>
            </a:r>
          </a:p>
          <a:p>
            <a:pPr marL="457200" indent="-457200"/>
            <a:r>
              <a:rPr lang="en-US" dirty="0"/>
              <a:t>Type: imbalanced (only 492 cases of fraud out of 284807 )</a:t>
            </a:r>
          </a:p>
          <a:p>
            <a:pPr marL="457200" indent="-457200"/>
            <a:r>
              <a:rPr lang="en-US" dirty="0"/>
              <a:t>No. of features: 31</a:t>
            </a:r>
          </a:p>
          <a:p>
            <a:pPr marL="457200" indent="-457200"/>
            <a:r>
              <a:rPr lang="en-US" dirty="0"/>
              <a:t>No. of observations: 284,807 </a:t>
            </a:r>
          </a:p>
          <a:p>
            <a:endParaRPr lang="en-US" b="1" dirty="0"/>
          </a:p>
          <a:p>
            <a:pPr marL="457200" indent="-457200"/>
            <a:endParaRPr lang="en-US" dirty="0"/>
          </a:p>
          <a:p>
            <a:endParaRPr lang="en-US" dirty="0"/>
          </a:p>
        </p:txBody>
      </p:sp>
      <p:pic>
        <p:nvPicPr>
          <p:cNvPr id="11" name="Picture 10" descr="C:\Users\hp\AppData\Local\Microsoft\Windows\INetCache\Content.Word\downloa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8" t="1863" r="1492" b="8385"/>
          <a:stretch>
            <a:fillRect/>
          </a:stretch>
        </p:blipFill>
        <p:spPr bwMode="auto">
          <a:xfrm>
            <a:off x="11582400" y="3467100"/>
            <a:ext cx="5181600" cy="472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0874828" y="1828801"/>
            <a:ext cx="6988629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DM Sans Bold" panose="020B0604020202020204" charset="0"/>
              </a:rPr>
              <a:t>Class Distribution of Dataset</a:t>
            </a:r>
          </a:p>
        </p:txBody>
      </p:sp>
      <p:sp>
        <p:nvSpPr>
          <p:cNvPr id="15" name="AutoShape 3"/>
          <p:cNvSpPr/>
          <p:nvPr/>
        </p:nvSpPr>
        <p:spPr>
          <a:xfrm rot="1008">
            <a:off x="990599" y="1592722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5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1943</TotalTime>
  <Words>2255</Words>
  <Application>Microsoft Office PowerPoint</Application>
  <PresentationFormat>Custom</PresentationFormat>
  <Paragraphs>507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Tw Cen MT (Headings)</vt:lpstr>
      <vt:lpstr>var(--jp-code-font-family)</vt:lpstr>
      <vt:lpstr>Times New Roman</vt:lpstr>
      <vt:lpstr>Cambria Math</vt:lpstr>
      <vt:lpstr>Inter</vt:lpstr>
      <vt:lpstr>Tw Cen MT</vt:lpstr>
      <vt:lpstr>Söhne</vt:lpstr>
      <vt:lpstr>Arial</vt:lpstr>
      <vt:lpstr>Google Sans</vt:lpstr>
      <vt:lpstr>DM Sans Bold</vt:lpstr>
      <vt:lpstr>DM Sans</vt:lpstr>
      <vt:lpstr>Calibri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Apply Different Methods</vt:lpstr>
      <vt:lpstr>Feature Selection Techniques(Correlation) </vt:lpstr>
      <vt:lpstr>Feature Selection Techniques </vt:lpstr>
      <vt:lpstr>Feature Selection Techniques </vt:lpstr>
      <vt:lpstr>PowerPoint Presentation</vt:lpstr>
      <vt:lpstr>Principal Component Analysis (PCA) </vt:lpstr>
      <vt:lpstr>PowerPoint Presentation</vt:lpstr>
      <vt:lpstr>Genetic Algorithm(GA)</vt:lpstr>
      <vt:lpstr>Genetic Algorithm(GA)</vt:lpstr>
      <vt:lpstr>Genetic Algorithm(GA)</vt:lpstr>
      <vt:lpstr>Experimental Results </vt:lpstr>
      <vt:lpstr>Experimental Results(all models)</vt:lpstr>
      <vt:lpstr>PowerPoint Presentation</vt:lpstr>
      <vt:lpstr>Experimental Results (Model Selection) </vt:lpstr>
      <vt:lpstr> Experimental Results(Roc AUC Curve)  The ROC AUC curve is a one kind of performance measurement at various threshold level for the classification problem.  </vt:lpstr>
      <vt:lpstr>Experimental Results (Precision recall curve ) </vt:lpstr>
      <vt:lpstr>Experimental Results(Compare different metric between XGBC and RFC) </vt:lpstr>
      <vt:lpstr>Experimental results(FP ,FN,TP and TN  of XGBC and RFC) </vt:lpstr>
      <vt:lpstr>Experimental Results(Model selection) </vt:lpstr>
      <vt:lpstr>Limitations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Pastel Orange Pastel Purple Professional Gradients College Thesis Education Presentation</dc:title>
  <dc:creator>Md Mostafijur Rahman</dc:creator>
  <cp:lastModifiedBy>Md Mostafijur Rahman</cp:lastModifiedBy>
  <cp:revision>53</cp:revision>
  <dcterms:created xsi:type="dcterms:W3CDTF">2006-08-16T00:00:00Z</dcterms:created>
  <dcterms:modified xsi:type="dcterms:W3CDTF">2024-02-18T18:53:34Z</dcterms:modified>
  <dc:identifier>DAF6lGGoc6w</dc:identifier>
</cp:coreProperties>
</file>